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3"/>
  </p:notesMasterIdLst>
  <p:sldIdLst>
    <p:sldId id="256" r:id="rId2"/>
    <p:sldId id="259" r:id="rId3"/>
    <p:sldId id="257" r:id="rId4"/>
    <p:sldId id="258" r:id="rId5"/>
    <p:sldId id="260" r:id="rId6"/>
    <p:sldId id="261" r:id="rId7"/>
    <p:sldId id="262" r:id="rId8"/>
    <p:sldId id="265" r:id="rId9"/>
    <p:sldId id="266" r:id="rId10"/>
    <p:sldId id="267" r:id="rId11"/>
    <p:sldId id="26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sevc" initials="t" lastIdx="1" clrIdx="0">
    <p:extLst>
      <p:ext uri="{19B8F6BF-5375-455C-9EA6-DF929625EA0E}">
        <p15:presenceInfo xmlns:p15="http://schemas.microsoft.com/office/powerpoint/2012/main" userId="S::08163279@cumt.edu.cn::0855b1c9-455d-4c67-88a5-3c9a8a0782e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3"/>
    <p:restoredTop sz="73545"/>
  </p:normalViewPr>
  <p:slideViewPr>
    <p:cSldViewPr snapToGrid="0" snapToObjects="1">
      <p:cViewPr varScale="1">
        <p:scale>
          <a:sx n="94" d="100"/>
          <a:sy n="94" d="100"/>
        </p:scale>
        <p:origin x="60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28T19:51:51.293" idx="1">
    <p:pos x="10" y="10"/>
    <p:text>111</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ACAE5-DECD-7743-BF52-05AF14228F57}" type="datetimeFigureOut">
              <a:rPr kumimoji="1" lang="zh-CN" altLang="en-US" smtClean="0"/>
              <a:t>2019/8/28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EEC8AE-EC46-9048-8739-2A9B0E407FA4}" type="slidenum">
              <a:rPr kumimoji="1" lang="zh-CN" altLang="en-US" smtClean="0"/>
              <a:t>‹#›</a:t>
            </a:fld>
            <a:endParaRPr kumimoji="1" lang="zh-CN" altLang="en-US"/>
          </a:p>
        </p:txBody>
      </p:sp>
    </p:spTree>
    <p:extLst>
      <p:ext uri="{BB962C8B-B14F-4D97-AF65-F5344CB8AC3E}">
        <p14:creationId xmlns:p14="http://schemas.microsoft.com/office/powerpoint/2010/main" val="756674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1</a:t>
            </a:fld>
            <a:endParaRPr kumimoji="1" lang="zh-CN" altLang="en-US"/>
          </a:p>
        </p:txBody>
      </p:sp>
    </p:spTree>
    <p:extLst>
      <p:ext uri="{BB962C8B-B14F-4D97-AF65-F5344CB8AC3E}">
        <p14:creationId xmlns:p14="http://schemas.microsoft.com/office/powerpoint/2010/main" val="71222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Compose</a:t>
            </a:r>
            <a:r>
              <a:rPr lang="zh-CN" altLang="en-US" sz="1200" b="0" i="0" kern="1200" dirty="0">
                <a:solidFill>
                  <a:schemeClr val="tx1"/>
                </a:solidFill>
                <a:effectLst/>
                <a:latin typeface="+mn-lt"/>
                <a:ea typeface="+mn-ea"/>
                <a:cs typeface="+mn-cs"/>
              </a:rPr>
              <a:t>项目是</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官方的开源项目，负责实现对</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容器集群的快速编排。它是一个定义和运行多容器的</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应用工具。使用</a:t>
            </a:r>
            <a:r>
              <a:rPr lang="en" altLang="zh-CN" sz="1200" b="0" i="0" kern="1200" dirty="0">
                <a:solidFill>
                  <a:schemeClr val="tx1"/>
                </a:solidFill>
                <a:effectLst/>
                <a:latin typeface="+mn-lt"/>
                <a:ea typeface="+mn-ea"/>
                <a:cs typeface="+mn-cs"/>
              </a:rPr>
              <a:t>compose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你能通过</a:t>
            </a:r>
            <a:r>
              <a:rPr lang="en" altLang="zh-CN" sz="1200" b="0" i="0" kern="1200" dirty="0">
                <a:solidFill>
                  <a:schemeClr val="tx1"/>
                </a:solidFill>
                <a:effectLst/>
                <a:latin typeface="+mn-lt"/>
                <a:ea typeface="+mn-ea"/>
                <a:cs typeface="+mn-cs"/>
              </a:rPr>
              <a:t>YMAL</a:t>
            </a:r>
            <a:r>
              <a:rPr lang="zh-CN" altLang="en-US" sz="1200" b="0" i="0" kern="1200" dirty="0">
                <a:solidFill>
                  <a:schemeClr val="tx1"/>
                </a:solidFill>
                <a:effectLst/>
                <a:latin typeface="+mn-lt"/>
                <a:ea typeface="+mn-ea"/>
                <a:cs typeface="+mn-cs"/>
              </a:rPr>
              <a:t>文件配置你自己的服务，然后通过一个命令，你能使用配置文件创建和运行所有的服务。</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Docker-Compose</a:t>
            </a:r>
            <a:r>
              <a:rPr lang="zh-CN" altLang="en-US" sz="1200" b="0" i="0" kern="1200" dirty="0">
                <a:solidFill>
                  <a:schemeClr val="tx1"/>
                </a:solidFill>
                <a:effectLst/>
                <a:latin typeface="+mn-lt"/>
                <a:ea typeface="+mn-ea"/>
                <a:cs typeface="+mn-cs"/>
              </a:rPr>
              <a:t>将所管理的容器分为三层，分别是工程（</a:t>
            </a:r>
            <a:r>
              <a:rPr lang="en" altLang="zh-CN" sz="1200" b="0" i="0" kern="1200" dirty="0">
                <a:solidFill>
                  <a:schemeClr val="tx1"/>
                </a:solidFill>
                <a:effectLst/>
                <a:latin typeface="+mn-lt"/>
                <a:ea typeface="+mn-ea"/>
                <a:cs typeface="+mn-cs"/>
              </a:rPr>
              <a:t>project</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a:t>
            </a:r>
            <a:r>
              <a:rPr lang="en" altLang="zh-CN" sz="1200" b="0" i="0" kern="1200" dirty="0">
                <a:solidFill>
                  <a:schemeClr val="tx1"/>
                </a:solidFill>
                <a:effectLst/>
                <a:latin typeface="+mn-lt"/>
                <a:ea typeface="+mn-ea"/>
                <a:cs typeface="+mn-cs"/>
              </a:rPr>
              <a:t>service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以及容器（</a:t>
            </a:r>
            <a:r>
              <a:rPr lang="en" altLang="zh-CN" sz="1200" b="0" i="0" kern="1200" dirty="0">
                <a:solidFill>
                  <a:schemeClr val="tx1"/>
                </a:solidFill>
                <a:effectLst/>
                <a:latin typeface="+mn-lt"/>
                <a:ea typeface="+mn-ea"/>
                <a:cs typeface="+mn-cs"/>
              </a:rPr>
              <a:t>container</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Docker-Compose</a:t>
            </a:r>
            <a:r>
              <a:rPr lang="zh-CN" altLang="en-US" sz="1200" b="0" i="0" kern="1200" dirty="0">
                <a:solidFill>
                  <a:schemeClr val="tx1"/>
                </a:solidFill>
                <a:effectLst/>
                <a:latin typeface="+mn-lt"/>
                <a:ea typeface="+mn-ea"/>
                <a:cs typeface="+mn-cs"/>
              </a:rPr>
              <a:t>运行目录下的所有文件（</a:t>
            </a:r>
            <a:r>
              <a:rPr lang="en" altLang="zh-CN" sz="1200" b="0" i="0" kern="1200" dirty="0">
                <a:solidFill>
                  <a:schemeClr val="tx1"/>
                </a:solidFill>
                <a:effectLst/>
                <a:latin typeface="+mn-lt"/>
                <a:ea typeface="+mn-ea"/>
                <a:cs typeface="+mn-cs"/>
              </a:rPr>
              <a:t>docker-</a:t>
            </a:r>
            <a:r>
              <a:rPr lang="en" altLang="zh-CN" sz="1200" b="0" i="0" kern="1200" dirty="0" err="1">
                <a:solidFill>
                  <a:schemeClr val="tx1"/>
                </a:solidFill>
                <a:effectLst/>
                <a:latin typeface="+mn-lt"/>
                <a:ea typeface="+mn-ea"/>
                <a:cs typeface="+mn-cs"/>
              </a:rPr>
              <a:t>compose.yml</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extends</a:t>
            </a:r>
            <a:r>
              <a:rPr lang="zh-CN" altLang="en-US" sz="1200" b="0" i="0" kern="1200" dirty="0">
                <a:solidFill>
                  <a:schemeClr val="tx1"/>
                </a:solidFill>
                <a:effectLst/>
                <a:latin typeface="+mn-lt"/>
                <a:ea typeface="+mn-ea"/>
                <a:cs typeface="+mn-cs"/>
              </a:rPr>
              <a:t>文件或环境变量文件等）组成一个工程，若无特殊指定工程名即为当前目录名。一个工程当中可包含多个服务，每个服务中定义了容器运行的镜像，参数，依赖。一个服务当中可包括多个容器实例，</a:t>
            </a:r>
            <a:r>
              <a:rPr lang="en" altLang="zh-CN" sz="1200" b="0" i="0" kern="1200" dirty="0">
                <a:solidFill>
                  <a:schemeClr val="tx1"/>
                </a:solidFill>
                <a:effectLst/>
                <a:latin typeface="+mn-lt"/>
                <a:ea typeface="+mn-ea"/>
                <a:cs typeface="+mn-cs"/>
              </a:rPr>
              <a:t>Docker-Compose</a:t>
            </a:r>
            <a:r>
              <a:rPr lang="zh-CN" altLang="en-US" sz="1200" b="0" i="0" kern="1200" dirty="0">
                <a:solidFill>
                  <a:schemeClr val="tx1"/>
                </a:solidFill>
                <a:effectLst/>
                <a:latin typeface="+mn-lt"/>
                <a:ea typeface="+mn-ea"/>
                <a:cs typeface="+mn-cs"/>
              </a:rPr>
              <a:t>并没有解决负载均衡的问题，因此需要借助其它工具实现服务发现及负载均衡。</a:t>
            </a:r>
            <a:br>
              <a:rPr lang="zh-CN" altLang="en-US" dirty="0"/>
            </a:br>
            <a:r>
              <a:rPr lang="en" altLang="zh-CN" sz="1200" b="0" i="0" kern="1200" dirty="0">
                <a:solidFill>
                  <a:schemeClr val="tx1"/>
                </a:solidFill>
                <a:effectLst/>
                <a:latin typeface="+mn-lt"/>
                <a:ea typeface="+mn-ea"/>
                <a:cs typeface="+mn-cs"/>
              </a:rPr>
              <a:t>Docker-Compose</a:t>
            </a:r>
            <a:r>
              <a:rPr lang="zh-CN" altLang="en-US" sz="1200" b="0" i="0" kern="1200" dirty="0">
                <a:solidFill>
                  <a:schemeClr val="tx1"/>
                </a:solidFill>
                <a:effectLst/>
                <a:latin typeface="+mn-lt"/>
                <a:ea typeface="+mn-ea"/>
                <a:cs typeface="+mn-cs"/>
              </a:rPr>
              <a:t>的工程配置文件默认为</a:t>
            </a:r>
            <a:r>
              <a:rPr lang="en" altLang="zh-CN" sz="1200" b="0" i="0" kern="1200" dirty="0">
                <a:solidFill>
                  <a:schemeClr val="tx1"/>
                </a:solidFill>
                <a:effectLst/>
                <a:latin typeface="+mn-lt"/>
                <a:ea typeface="+mn-ea"/>
                <a:cs typeface="+mn-cs"/>
              </a:rPr>
              <a:t>docker-</a:t>
            </a:r>
            <a:r>
              <a:rPr lang="en" altLang="zh-CN" sz="1200" b="0" i="0" kern="1200" dirty="0" err="1">
                <a:solidFill>
                  <a:schemeClr val="tx1"/>
                </a:solidFill>
                <a:effectLst/>
                <a:latin typeface="+mn-lt"/>
                <a:ea typeface="+mn-ea"/>
                <a:cs typeface="+mn-cs"/>
              </a:rPr>
              <a:t>compose.yml</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可通过环境变量</a:t>
            </a:r>
            <a:r>
              <a:rPr lang="en" altLang="zh-CN" sz="1200" b="0" i="0" kern="1200" dirty="0">
                <a:solidFill>
                  <a:schemeClr val="tx1"/>
                </a:solidFill>
                <a:effectLst/>
                <a:latin typeface="+mn-lt"/>
                <a:ea typeface="+mn-ea"/>
                <a:cs typeface="+mn-cs"/>
              </a:rPr>
              <a:t>COMPOSE_FILE</a:t>
            </a:r>
            <a:r>
              <a:rPr lang="zh-CN" altLang="en-US" sz="1200" b="0" i="0" kern="1200" dirty="0">
                <a:solidFill>
                  <a:schemeClr val="tx1"/>
                </a:solidFill>
                <a:effectLst/>
                <a:latin typeface="+mn-lt"/>
                <a:ea typeface="+mn-ea"/>
                <a:cs typeface="+mn-cs"/>
              </a:rPr>
              <a:t>或</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f</a:t>
            </a:r>
            <a:r>
              <a:rPr lang="zh-CN" altLang="en-US" sz="1200" b="0" i="0" kern="1200" dirty="0">
                <a:solidFill>
                  <a:schemeClr val="tx1"/>
                </a:solidFill>
                <a:effectLst/>
                <a:latin typeface="+mn-lt"/>
                <a:ea typeface="+mn-ea"/>
                <a:cs typeface="+mn-cs"/>
              </a:rPr>
              <a:t>参数自定义配置文件，其定义了多个有依赖关系的服务及每个服务运行的容器。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使用一个</a:t>
            </a:r>
            <a:r>
              <a:rPr lang="en" altLang="zh-CN" sz="1200" b="0" i="0" kern="1200" dirty="0" err="1">
                <a:solidFill>
                  <a:schemeClr val="tx1"/>
                </a:solidFill>
                <a:effectLst/>
                <a:latin typeface="+mn-lt"/>
                <a:ea typeface="+mn-ea"/>
                <a:cs typeface="+mn-cs"/>
              </a:rPr>
              <a:t>Dockerfile</a:t>
            </a:r>
            <a:r>
              <a:rPr lang="zh-CN" altLang="en-US" sz="1200" b="0" i="0" kern="1200" dirty="0">
                <a:solidFill>
                  <a:schemeClr val="tx1"/>
                </a:solidFill>
                <a:effectLst/>
                <a:latin typeface="+mn-lt"/>
                <a:ea typeface="+mn-ea"/>
                <a:cs typeface="+mn-cs"/>
              </a:rPr>
              <a:t>模板文件，可以让用户很方便的定义一个单独的应用容器。在工作中，经常会碰到需要多个容器相互配合来完成某项任务的情况。例如要实现一个</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项目，除了</a:t>
            </a:r>
            <a:r>
              <a:rPr lang="en" altLang="zh-CN" sz="1200" b="0" i="0" kern="1200" dirty="0">
                <a:solidFill>
                  <a:schemeClr val="tx1"/>
                </a:solidFill>
                <a:effectLst/>
                <a:latin typeface="+mn-lt"/>
                <a:ea typeface="+mn-ea"/>
                <a:cs typeface="+mn-cs"/>
              </a:rPr>
              <a:t>Web</a:t>
            </a:r>
            <a:r>
              <a:rPr lang="zh-CN" altLang="en-US" sz="1200" b="0" i="0" kern="1200" dirty="0">
                <a:solidFill>
                  <a:schemeClr val="tx1"/>
                </a:solidFill>
                <a:effectLst/>
                <a:latin typeface="+mn-lt"/>
                <a:ea typeface="+mn-ea"/>
                <a:cs typeface="+mn-cs"/>
              </a:rPr>
              <a:t>服务容器本身，往往还需要再加上后端的数据库服务容器，甚至还包括负载均衡容器等。</a:t>
            </a:r>
            <a:br>
              <a:rPr lang="zh-CN" altLang="en-US" dirty="0"/>
            </a:br>
            <a:r>
              <a:rPr lang="en" altLang="zh-CN" sz="1200" b="0" i="0" kern="1200" dirty="0">
                <a:solidFill>
                  <a:schemeClr val="tx1"/>
                </a:solidFill>
                <a:effectLst/>
                <a:latin typeface="+mn-lt"/>
                <a:ea typeface="+mn-ea"/>
                <a:cs typeface="+mn-cs"/>
              </a:rPr>
              <a:t>Compose</a:t>
            </a:r>
            <a:r>
              <a:rPr lang="zh-CN" altLang="en-US" sz="1200" b="0" i="0" kern="1200" dirty="0">
                <a:solidFill>
                  <a:schemeClr val="tx1"/>
                </a:solidFill>
                <a:effectLst/>
                <a:latin typeface="+mn-lt"/>
                <a:ea typeface="+mn-ea"/>
                <a:cs typeface="+mn-cs"/>
              </a:rPr>
              <a:t>允许用户通过一个单独的</a:t>
            </a:r>
            <a:r>
              <a:rPr lang="en" altLang="zh-CN" sz="1200" b="0" i="0" kern="1200" dirty="0">
                <a:solidFill>
                  <a:schemeClr val="tx1"/>
                </a:solidFill>
                <a:effectLst/>
                <a:latin typeface="+mn-lt"/>
                <a:ea typeface="+mn-ea"/>
                <a:cs typeface="+mn-cs"/>
              </a:rPr>
              <a:t>docker-</a:t>
            </a:r>
            <a:r>
              <a:rPr lang="en" altLang="zh-CN" sz="1200" b="0" i="0" kern="1200" dirty="0" err="1">
                <a:solidFill>
                  <a:schemeClr val="tx1"/>
                </a:solidFill>
                <a:effectLst/>
                <a:latin typeface="+mn-lt"/>
                <a:ea typeface="+mn-ea"/>
                <a:cs typeface="+mn-cs"/>
              </a:rPr>
              <a:t>compose.yml</a:t>
            </a:r>
            <a:r>
              <a:rPr lang="zh-CN" altLang="en-US" sz="1200" b="0" i="0" kern="1200" dirty="0">
                <a:solidFill>
                  <a:schemeClr val="tx1"/>
                </a:solidFill>
                <a:effectLst/>
                <a:latin typeface="+mn-lt"/>
                <a:ea typeface="+mn-ea"/>
                <a:cs typeface="+mn-cs"/>
              </a:rPr>
              <a:t>模板文件（</a:t>
            </a:r>
            <a:r>
              <a:rPr lang="en" altLang="zh-CN" sz="1200" b="0" i="0" kern="1200" dirty="0">
                <a:solidFill>
                  <a:schemeClr val="tx1"/>
                </a:solidFill>
                <a:effectLst/>
                <a:latin typeface="+mn-lt"/>
                <a:ea typeface="+mn-ea"/>
                <a:cs typeface="+mn-cs"/>
              </a:rPr>
              <a:t>YAML </a:t>
            </a:r>
            <a:r>
              <a:rPr lang="zh-CN" altLang="en-US" sz="1200" b="0" i="0" kern="1200" dirty="0">
                <a:solidFill>
                  <a:schemeClr val="tx1"/>
                </a:solidFill>
                <a:effectLst/>
                <a:latin typeface="+mn-lt"/>
                <a:ea typeface="+mn-ea"/>
                <a:cs typeface="+mn-cs"/>
              </a:rPr>
              <a:t>格式）来定义一组相关联的应用容器为一个项目（</a:t>
            </a:r>
            <a:r>
              <a:rPr lang="en" altLang="zh-CN" sz="1200" b="0" i="0" kern="1200" dirty="0">
                <a:solidFill>
                  <a:schemeClr val="tx1"/>
                </a:solidFill>
                <a:effectLst/>
                <a:latin typeface="+mn-lt"/>
                <a:ea typeface="+mn-ea"/>
                <a:cs typeface="+mn-cs"/>
              </a:rPr>
              <a:t>project</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zh-CN" altLang="en-US" dirty="0">
              <a:effectLst/>
            </a:endParaRPr>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10</a:t>
            </a:fld>
            <a:endParaRPr kumimoji="1" lang="zh-CN" altLang="en-US"/>
          </a:p>
        </p:txBody>
      </p:sp>
    </p:spTree>
    <p:extLst>
      <p:ext uri="{BB962C8B-B14F-4D97-AF65-F5344CB8AC3E}">
        <p14:creationId xmlns:p14="http://schemas.microsoft.com/office/powerpoint/2010/main" val="1405545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docker run </a:t>
            </a:r>
            <a:r>
              <a:rPr lang="en" altLang="zh-CN" sz="1200" kern="1200" dirty="0">
                <a:solidFill>
                  <a:schemeClr val="tx1"/>
                </a:solidFill>
                <a:effectLst/>
                <a:latin typeface="+mn-lt"/>
                <a:ea typeface="+mn-ea"/>
                <a:cs typeface="+mn-cs"/>
              </a:rPr>
              <a:t>-</a:t>
            </a:r>
            <a:r>
              <a:rPr lang="en" altLang="zh-CN" dirty="0"/>
              <a:t>d </a:t>
            </a:r>
            <a:r>
              <a:rPr lang="en" altLang="zh-CN" sz="1200" kern="1200" dirty="0">
                <a:solidFill>
                  <a:schemeClr val="tx1"/>
                </a:solidFill>
                <a:effectLst/>
                <a:latin typeface="+mn-lt"/>
                <a:ea typeface="+mn-ea"/>
                <a:cs typeface="+mn-cs"/>
              </a:rPr>
              <a:t>-</a:t>
            </a:r>
            <a:r>
              <a:rPr lang="en" altLang="zh-CN" dirty="0"/>
              <a:t>p </a:t>
            </a:r>
            <a:r>
              <a:rPr lang="en" altLang="zh-CN" sz="1200" kern="1200" dirty="0">
                <a:solidFill>
                  <a:schemeClr val="tx1"/>
                </a:solidFill>
                <a:effectLst/>
                <a:latin typeface="+mn-lt"/>
                <a:ea typeface="+mn-ea"/>
                <a:cs typeface="+mn-cs"/>
              </a:rPr>
              <a:t>9000:9000</a:t>
            </a:r>
            <a:r>
              <a:rPr lang="en" altLang="zh-CN" dirty="0"/>
              <a:t> </a:t>
            </a:r>
            <a:r>
              <a:rPr lang="en" altLang="zh-CN" sz="1200" kern="1200" dirty="0">
                <a:solidFill>
                  <a:schemeClr val="tx1"/>
                </a:solidFill>
                <a:effectLst/>
                <a:latin typeface="+mn-lt"/>
                <a:ea typeface="+mn-ea"/>
                <a:cs typeface="+mn-cs"/>
              </a:rPr>
              <a:t>-</a:t>
            </a:r>
            <a:r>
              <a:rPr lang="en" altLang="zh-CN" dirty="0"/>
              <a:t>v </a:t>
            </a:r>
            <a:r>
              <a:rPr lang="en" altLang="zh-CN" sz="1200" kern="1200" dirty="0">
                <a:solidFill>
                  <a:schemeClr val="tx1"/>
                </a:solidFill>
                <a:effectLst/>
                <a:latin typeface="+mn-lt"/>
                <a:ea typeface="+mn-ea"/>
                <a:cs typeface="+mn-cs"/>
              </a:rPr>
              <a:t>/var/</a:t>
            </a:r>
            <a:r>
              <a:rPr lang="en" altLang="zh-CN" dirty="0"/>
              <a:t>run</a:t>
            </a:r>
            <a:r>
              <a:rPr lang="en" altLang="zh-CN" sz="1200" kern="1200" dirty="0">
                <a:solidFill>
                  <a:schemeClr val="tx1"/>
                </a:solidFill>
                <a:effectLst/>
                <a:latin typeface="+mn-lt"/>
                <a:ea typeface="+mn-ea"/>
                <a:cs typeface="+mn-cs"/>
              </a:rPr>
              <a:t>/</a:t>
            </a:r>
            <a:r>
              <a:rPr lang="en" altLang="zh-CN" dirty="0" err="1"/>
              <a:t>docker</a:t>
            </a:r>
            <a:r>
              <a:rPr lang="en" altLang="zh-CN" sz="1200" kern="1200" dirty="0" err="1">
                <a:solidFill>
                  <a:schemeClr val="tx1"/>
                </a:solidFill>
                <a:effectLst/>
                <a:latin typeface="+mn-lt"/>
                <a:ea typeface="+mn-ea"/>
                <a:cs typeface="+mn-cs"/>
              </a:rPr>
              <a:t>.</a:t>
            </a:r>
            <a:r>
              <a:rPr lang="en" altLang="zh-CN" dirty="0" err="1"/>
              <a:t>sock</a:t>
            </a:r>
            <a:r>
              <a:rPr lang="en" altLang="zh-CN" sz="1200" kern="1200" dirty="0">
                <a:solidFill>
                  <a:schemeClr val="tx1"/>
                </a:solidFill>
                <a:effectLst/>
                <a:latin typeface="+mn-lt"/>
                <a:ea typeface="+mn-ea"/>
                <a:cs typeface="+mn-cs"/>
              </a:rPr>
              <a:t>:/var/</a:t>
            </a:r>
            <a:r>
              <a:rPr lang="en" altLang="zh-CN" dirty="0"/>
              <a:t>run</a:t>
            </a:r>
            <a:r>
              <a:rPr lang="en" altLang="zh-CN" sz="1200" kern="1200" dirty="0">
                <a:solidFill>
                  <a:schemeClr val="tx1"/>
                </a:solidFill>
                <a:effectLst/>
                <a:latin typeface="+mn-lt"/>
                <a:ea typeface="+mn-ea"/>
                <a:cs typeface="+mn-cs"/>
              </a:rPr>
              <a:t>/</a:t>
            </a:r>
            <a:r>
              <a:rPr lang="en" altLang="zh-CN" dirty="0" err="1"/>
              <a:t>docker</a:t>
            </a:r>
            <a:r>
              <a:rPr lang="en" altLang="zh-CN" sz="1200" kern="1200" dirty="0" err="1">
                <a:solidFill>
                  <a:schemeClr val="tx1"/>
                </a:solidFill>
                <a:effectLst/>
                <a:latin typeface="+mn-lt"/>
                <a:ea typeface="+mn-ea"/>
                <a:cs typeface="+mn-cs"/>
              </a:rPr>
              <a:t>.</a:t>
            </a:r>
            <a:r>
              <a:rPr lang="en" altLang="zh-CN" dirty="0" err="1"/>
              <a:t>sock</a:t>
            </a:r>
            <a:r>
              <a:rPr lang="en" altLang="zh-CN" dirty="0"/>
              <a:t> </a:t>
            </a:r>
            <a:r>
              <a:rPr lang="en" altLang="zh-CN" dirty="0" err="1"/>
              <a:t>portainer</a:t>
            </a:r>
            <a:r>
              <a:rPr lang="en" altLang="zh-CN" sz="1200" kern="1200" dirty="0">
                <a:solidFill>
                  <a:schemeClr val="tx1"/>
                </a:solidFill>
                <a:effectLst/>
                <a:latin typeface="+mn-lt"/>
                <a:ea typeface="+mn-ea"/>
                <a:cs typeface="+mn-cs"/>
              </a:rPr>
              <a:t>/</a:t>
            </a:r>
            <a:r>
              <a:rPr lang="en" altLang="zh-CN" dirty="0" err="1"/>
              <a:t>portainer</a:t>
            </a:r>
            <a:endParaRPr lang="en" altLang="zh-CN" dirty="0"/>
          </a:p>
          <a:p>
            <a:endParaRPr lang="en" altLang="zh-CN" dirty="0">
              <a:effectLst/>
            </a:endParaRPr>
          </a:p>
          <a:p>
            <a:r>
              <a:rPr lang="en" altLang="zh-CN" sz="1200" b="0" i="0" u="none" strike="noStrike" kern="1200" dirty="0" err="1">
                <a:solidFill>
                  <a:schemeClr val="tx1"/>
                </a:solidFill>
                <a:effectLst/>
                <a:latin typeface="+mn-lt"/>
                <a:ea typeface="+mn-ea"/>
                <a:cs typeface="+mn-cs"/>
              </a:rPr>
              <a:t>Portainer</a:t>
            </a:r>
            <a:r>
              <a:rPr lang="zh-CN" altLang="en-US" sz="1200" b="0" i="0" u="none" strike="noStrike" kern="1200" dirty="0">
                <a:solidFill>
                  <a:schemeClr val="tx1"/>
                </a:solidFill>
                <a:effectLst/>
                <a:latin typeface="+mn-lt"/>
                <a:ea typeface="+mn-ea"/>
                <a:cs typeface="+mn-cs"/>
              </a:rPr>
              <a:t>是一个轻量级的</a:t>
            </a:r>
            <a:r>
              <a:rPr lang="en" altLang="zh-CN" sz="1200" b="0" i="0" u="none" strike="noStrike" kern="1200" dirty="0">
                <a:solidFill>
                  <a:schemeClr val="tx1"/>
                </a:solidFill>
                <a:effectLst/>
                <a:latin typeface="+mn-lt"/>
                <a:ea typeface="+mn-ea"/>
                <a:cs typeface="+mn-cs"/>
              </a:rPr>
              <a:t>Docker</a:t>
            </a:r>
            <a:r>
              <a:rPr lang="zh-CN" altLang="en-US" sz="1200" b="0" i="0" u="none" strike="noStrike" kern="1200" dirty="0">
                <a:solidFill>
                  <a:schemeClr val="tx1"/>
                </a:solidFill>
                <a:effectLst/>
                <a:latin typeface="+mn-lt"/>
                <a:ea typeface="+mn-ea"/>
                <a:cs typeface="+mn-cs"/>
              </a:rPr>
              <a:t>环境管理</a:t>
            </a:r>
            <a:r>
              <a:rPr lang="en" altLang="zh-CN" sz="1200" b="0" i="0" u="none" strike="noStrike" kern="1200" dirty="0">
                <a:solidFill>
                  <a:schemeClr val="tx1"/>
                </a:solidFill>
                <a:effectLst/>
                <a:latin typeface="+mn-lt"/>
                <a:ea typeface="+mn-ea"/>
                <a:cs typeface="+mn-cs"/>
              </a:rPr>
              <a:t>UI</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可以管理</a:t>
            </a:r>
            <a:r>
              <a:rPr lang="en" altLang="zh-CN" sz="1200" b="0" i="0" u="none" strike="noStrike" kern="1200" dirty="0">
                <a:solidFill>
                  <a:schemeClr val="tx1"/>
                </a:solidFill>
                <a:effectLst/>
                <a:latin typeface="+mn-lt"/>
                <a:ea typeface="+mn-ea"/>
                <a:cs typeface="+mn-cs"/>
              </a:rPr>
              <a:t>docker host</a:t>
            </a:r>
            <a:r>
              <a:rPr lang="zh-CN" altLang="en-US" sz="1200" b="0" i="0" u="none" strike="noStrike" kern="1200" dirty="0">
                <a:solidFill>
                  <a:schemeClr val="tx1"/>
                </a:solidFill>
                <a:effectLst/>
                <a:latin typeface="+mn-lt"/>
                <a:ea typeface="+mn-ea"/>
                <a:cs typeface="+mn-cs"/>
              </a:rPr>
              <a:t>和</a:t>
            </a:r>
            <a:r>
              <a:rPr lang="en" altLang="zh-CN" sz="1200" b="0" i="0" u="none" strike="noStrike" kern="1200" dirty="0">
                <a:solidFill>
                  <a:schemeClr val="tx1"/>
                </a:solidFill>
                <a:effectLst/>
                <a:latin typeface="+mn-lt"/>
                <a:ea typeface="+mn-ea"/>
                <a:cs typeface="+mn-cs"/>
              </a:rPr>
              <a:t>docker swarm</a:t>
            </a:r>
            <a:endParaRPr lang="zh-CN" altLang="en-US" dirty="0">
              <a:effectLst/>
            </a:endParaRPr>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11</a:t>
            </a:fld>
            <a:endParaRPr kumimoji="1" lang="zh-CN" altLang="en-US"/>
          </a:p>
        </p:txBody>
      </p:sp>
    </p:spTree>
    <p:extLst>
      <p:ext uri="{BB962C8B-B14F-4D97-AF65-F5344CB8AC3E}">
        <p14:creationId xmlns:p14="http://schemas.microsoft.com/office/powerpoint/2010/main" val="156062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zh-CN" dirty="0"/>
              <a:t>Docker </a:t>
            </a:r>
            <a:r>
              <a:rPr kumimoji="1" lang="zh-CN" altLang="en-US" dirty="0"/>
              <a:t>属于 </a:t>
            </a:r>
            <a:r>
              <a:rPr kumimoji="1" lang="en" altLang="zh-CN" dirty="0"/>
              <a:t>Linux </a:t>
            </a:r>
            <a:r>
              <a:rPr kumimoji="1" lang="zh-CN" altLang="en-US" dirty="0"/>
              <a:t>容器的一种封装，提供简单易用的容器使用接口。</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而 </a:t>
            </a:r>
            <a:r>
              <a:rPr lang="en" altLang="zh-CN" dirty="0"/>
              <a:t>Linux</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容器是 </a:t>
            </a:r>
            <a:r>
              <a:rPr lang="en" altLang="zh-CN" dirty="0"/>
              <a:t>Linux</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发展出了另一种虚拟化技术，简单来讲， </a:t>
            </a:r>
            <a:r>
              <a:rPr lang="en" altLang="zh-CN" dirty="0"/>
              <a:t>Linux</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容器不是模拟一个完整的操作系统，而是对进程进行隔离，相当于是在正常进程的外面套了一个保护层。对于容器里面的进程来说，它接触到的各种资源都是虚拟的，从而实现与底层系统的隔离。</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kumimoji="1" lang="en" altLang="zh-CN" dirty="0"/>
              <a:t>Hypervisor——</a:t>
            </a:r>
            <a:r>
              <a:rPr kumimoji="1" lang="zh-CN" altLang="en-US" dirty="0"/>
              <a:t>一种运行在基础物理服务器和操作系统之间的中间软件层，可允许多个操作系统和应用共享硬件。也可叫做</a:t>
            </a:r>
            <a:r>
              <a:rPr kumimoji="1" lang="en" altLang="zh-CN" dirty="0"/>
              <a:t>VMM</a:t>
            </a:r>
            <a:r>
              <a:rPr kumimoji="1" lang="zh-CN" altLang="en" dirty="0"/>
              <a:t>（ </a:t>
            </a:r>
            <a:r>
              <a:rPr kumimoji="1" lang="en" altLang="zh-CN" dirty="0"/>
              <a:t>virtual machine monitor </a:t>
            </a:r>
            <a:r>
              <a:rPr kumimoji="1" lang="zh-CN" altLang="en" dirty="0"/>
              <a:t>），</a:t>
            </a:r>
            <a:r>
              <a:rPr kumimoji="1" lang="zh-CN" altLang="en-US" dirty="0"/>
              <a:t>即虚拟机监视器</a:t>
            </a:r>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2</a:t>
            </a:fld>
            <a:endParaRPr kumimoji="1" lang="zh-CN" altLang="en-US"/>
          </a:p>
        </p:txBody>
      </p:sp>
    </p:spTree>
    <p:extLst>
      <p:ext uri="{BB962C8B-B14F-4D97-AF65-F5344CB8AC3E}">
        <p14:creationId xmlns:p14="http://schemas.microsoft.com/office/powerpoint/2010/main" val="2703220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Hadoop </a:t>
            </a:r>
            <a:r>
              <a:rPr lang="zh-CN" altLang="en-US" sz="1200" b="0" i="0" kern="1200" dirty="0">
                <a:solidFill>
                  <a:schemeClr val="tx1"/>
                </a:solidFill>
                <a:effectLst/>
                <a:latin typeface="+mn-lt"/>
                <a:ea typeface="+mn-ea"/>
                <a:cs typeface="+mn-cs"/>
              </a:rPr>
              <a:t>按图索骥慢慢成为了开源界最为流行的大数据处理框架</a:t>
            </a:r>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Hadoop</a:t>
            </a:r>
            <a:r>
              <a:rPr lang="zh-CN" altLang="en-US" sz="1200" b="0" i="0" u="none" strike="noStrike" kern="1200" dirty="0">
                <a:solidFill>
                  <a:schemeClr val="tx1"/>
                </a:solidFill>
                <a:effectLst/>
                <a:latin typeface="+mn-lt"/>
                <a:ea typeface="+mn-ea"/>
                <a:cs typeface="+mn-cs"/>
              </a:rPr>
              <a:t>需要搭建专属的集群，而</a:t>
            </a:r>
            <a:r>
              <a:rPr lang="en" altLang="zh-CN" sz="1200" b="0" i="0" u="none" strike="noStrike" kern="1200" dirty="0">
                <a:solidFill>
                  <a:schemeClr val="tx1"/>
                </a:solidFill>
                <a:effectLst/>
                <a:latin typeface="+mn-lt"/>
                <a:ea typeface="+mn-ea"/>
                <a:cs typeface="+mn-cs"/>
              </a:rPr>
              <a:t>Google</a:t>
            </a:r>
            <a:r>
              <a:rPr lang="zh-CN" altLang="en-US" sz="1200" b="0" i="0" u="none" strike="noStrike" kern="1200" dirty="0">
                <a:solidFill>
                  <a:schemeClr val="tx1"/>
                </a:solidFill>
                <a:effectLst/>
                <a:latin typeface="+mn-lt"/>
                <a:ea typeface="+mn-ea"/>
                <a:cs typeface="+mn-cs"/>
              </a:rPr>
              <a:t>的</a:t>
            </a:r>
            <a:r>
              <a:rPr lang="en" altLang="zh-CN" sz="1200" b="0" i="0" u="none" strike="noStrike" kern="1200" dirty="0">
                <a:solidFill>
                  <a:schemeClr val="tx1"/>
                </a:solidFill>
                <a:effectLst/>
                <a:latin typeface="+mn-lt"/>
                <a:ea typeface="+mn-ea"/>
                <a:cs typeface="+mn-cs"/>
              </a:rPr>
              <a:t>MapReduce</a:t>
            </a:r>
            <a:r>
              <a:rPr lang="zh-CN" altLang="en-US" sz="1200" b="0" i="0" u="none" strike="noStrike" kern="1200" dirty="0">
                <a:solidFill>
                  <a:schemeClr val="tx1"/>
                </a:solidFill>
                <a:effectLst/>
                <a:latin typeface="+mn-lt"/>
                <a:ea typeface="+mn-ea"/>
                <a:cs typeface="+mn-cs"/>
              </a:rPr>
              <a:t>离线计算是和线上的业务是共享计算资源的。</a:t>
            </a:r>
            <a:endParaRPr lang="en-US" altLang="zh-CN" sz="1200" b="0" i="0" u="none" strike="noStrike"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这样做的好处自然是能大大的提高计算资源的利用率。但之所以大多数公司没有这么做，是由于</a:t>
            </a:r>
            <a:r>
              <a:rPr lang="en" altLang="zh-CN" sz="1200" b="0" i="0" kern="1200" dirty="0">
                <a:solidFill>
                  <a:schemeClr val="tx1"/>
                </a:solidFill>
                <a:effectLst/>
                <a:latin typeface="+mn-lt"/>
                <a:ea typeface="+mn-ea"/>
                <a:cs typeface="+mn-cs"/>
              </a:rPr>
              <a:t>Linux Kernel</a:t>
            </a:r>
            <a:r>
              <a:rPr lang="zh-CN" altLang="en-US" sz="1200" b="0" i="0" kern="1200" dirty="0">
                <a:solidFill>
                  <a:schemeClr val="tx1"/>
                </a:solidFill>
                <a:effectLst/>
                <a:latin typeface="+mn-lt"/>
                <a:ea typeface="+mn-ea"/>
                <a:cs typeface="+mn-cs"/>
              </a:rPr>
              <a:t>对资源（</a:t>
            </a:r>
            <a:r>
              <a:rPr lang="en" altLang="zh-CN" sz="1200" b="0" i="0" kern="1200" dirty="0">
                <a:solidFill>
                  <a:schemeClr val="tx1"/>
                </a:solidFill>
                <a:effectLst/>
                <a:latin typeface="+mn-lt"/>
                <a:ea typeface="+mn-ea"/>
                <a:cs typeface="+mn-cs"/>
              </a:rPr>
              <a:t>CPU</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内存、</a:t>
            </a:r>
            <a:r>
              <a:rPr lang="en" altLang="zh-CN" sz="1200" b="0" i="0" kern="1200" dirty="0">
                <a:solidFill>
                  <a:schemeClr val="tx1"/>
                </a:solidFill>
                <a:effectLst/>
                <a:latin typeface="+mn-lt"/>
                <a:ea typeface="+mn-ea"/>
                <a:cs typeface="+mn-cs"/>
              </a:rPr>
              <a:t>I/O</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隔离设施的缺乏。谁也不愿意看到一个日志挖掘的任务导致线上业务宕机。</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毕竟是</a:t>
            </a:r>
            <a:r>
              <a:rPr lang="en" altLang="zh-CN" sz="1200" b="0" i="0" kern="1200" dirty="0">
                <a:solidFill>
                  <a:schemeClr val="tx1"/>
                </a:solidFill>
                <a:effectLst/>
                <a:latin typeface="+mn-lt"/>
                <a:ea typeface="+mn-ea"/>
                <a:cs typeface="+mn-cs"/>
              </a:rPr>
              <a:t>Google</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不支持，那就改</a:t>
            </a:r>
            <a:r>
              <a:rPr lang="en" altLang="zh-CN" sz="1200" b="0" i="0" kern="1200" dirty="0">
                <a:solidFill>
                  <a:schemeClr val="tx1"/>
                </a:solidFill>
                <a:effectLst/>
                <a:latin typeface="+mn-lt"/>
                <a:ea typeface="+mn-ea"/>
                <a:cs typeface="+mn-cs"/>
              </a:rPr>
              <a:t>Kernel</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于是</a:t>
            </a:r>
            <a:r>
              <a:rPr lang="en"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的工程师就在</a:t>
            </a:r>
            <a:r>
              <a:rPr lang="en" altLang="zh-CN" sz="1200" b="0" i="0" kern="1200" dirty="0">
                <a:solidFill>
                  <a:schemeClr val="tx1"/>
                </a:solidFill>
                <a:effectLst/>
                <a:latin typeface="+mn-lt"/>
                <a:ea typeface="+mn-ea"/>
                <a:cs typeface="+mn-cs"/>
              </a:rPr>
              <a:t>Kernel</a:t>
            </a:r>
            <a:r>
              <a:rPr lang="zh-CN" altLang="en-US" sz="1200" b="0" i="0" kern="1200" dirty="0">
                <a:solidFill>
                  <a:schemeClr val="tx1"/>
                </a:solidFill>
                <a:effectLst/>
                <a:latin typeface="+mn-lt"/>
                <a:ea typeface="+mn-ea"/>
                <a:cs typeface="+mn-cs"/>
              </a:rPr>
              <a:t>里增加了一种可以做资源隔离的设施：</a:t>
            </a:r>
            <a:r>
              <a:rPr lang="en" altLang="zh-CN" sz="1200" b="0" i="0" kern="1200" dirty="0">
                <a:solidFill>
                  <a:schemeClr val="tx1"/>
                </a:solidFill>
                <a:effectLst/>
                <a:latin typeface="+mn-lt"/>
                <a:ea typeface="+mn-ea"/>
                <a:cs typeface="+mn-cs"/>
              </a:rPr>
              <a:t>Control Groups</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再配合</a:t>
            </a:r>
            <a:r>
              <a:rPr lang="en" altLang="zh-CN" sz="1200" b="0" i="0" kern="1200" dirty="0">
                <a:solidFill>
                  <a:schemeClr val="tx1"/>
                </a:solidFill>
                <a:effectLst/>
                <a:latin typeface="+mn-lt"/>
                <a:ea typeface="+mn-ea"/>
                <a:cs typeface="+mn-cs"/>
              </a:rPr>
              <a:t>chroot</a:t>
            </a:r>
            <a:r>
              <a:rPr lang="zh-CN" altLang="en-US" sz="1200" b="0" i="0" kern="1200" dirty="0">
                <a:solidFill>
                  <a:schemeClr val="tx1"/>
                </a:solidFill>
                <a:effectLst/>
                <a:latin typeface="+mn-lt"/>
                <a:ea typeface="+mn-ea"/>
                <a:cs typeface="+mn-cs"/>
              </a:rPr>
              <a:t>实现了一套较为完善的机制来保证进程之间可以不互相影响。</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Borg</a:t>
            </a:r>
            <a:r>
              <a:rPr lang="zh-CN" altLang="en-US" sz="1200" b="0" i="0" kern="1200" dirty="0">
                <a:solidFill>
                  <a:schemeClr val="tx1"/>
                </a:solidFill>
                <a:effectLst/>
                <a:latin typeface="+mn-lt"/>
                <a:ea typeface="+mn-ea"/>
                <a:cs typeface="+mn-cs"/>
              </a:rPr>
              <a:t>就是</a:t>
            </a:r>
            <a:r>
              <a:rPr lang="en" altLang="zh-CN" sz="1200" b="0" i="0" kern="1200" dirty="0">
                <a:solidFill>
                  <a:schemeClr val="tx1"/>
                </a:solidFill>
                <a:effectLst/>
                <a:latin typeface="+mn-lt"/>
                <a:ea typeface="+mn-ea"/>
                <a:cs typeface="+mn-cs"/>
              </a:rPr>
              <a:t>Google</a:t>
            </a:r>
            <a:r>
              <a:rPr lang="zh-CN" altLang="en-US" sz="1200" b="0" i="0" kern="1200" dirty="0">
                <a:solidFill>
                  <a:schemeClr val="tx1"/>
                </a:solidFill>
                <a:effectLst/>
                <a:latin typeface="+mn-lt"/>
                <a:ea typeface="+mn-ea"/>
                <a:cs typeface="+mn-cs"/>
              </a:rPr>
              <a:t>内部的分布式计算调度系统，负责统一调度各种</a:t>
            </a:r>
            <a:r>
              <a:rPr lang="en" altLang="zh-CN" sz="1200" b="0" i="0" kern="1200" dirty="0">
                <a:solidFill>
                  <a:schemeClr val="tx1"/>
                </a:solidFill>
                <a:effectLst/>
                <a:latin typeface="+mn-lt"/>
                <a:ea typeface="+mn-ea"/>
                <a:cs typeface="+mn-cs"/>
              </a:rPr>
              <a:t>MapReduce</a:t>
            </a:r>
            <a:r>
              <a:rPr lang="zh-CN" altLang="en-US" sz="1200" b="0" i="0" kern="1200" dirty="0">
                <a:solidFill>
                  <a:schemeClr val="tx1"/>
                </a:solidFill>
                <a:effectLst/>
                <a:latin typeface="+mn-lt"/>
                <a:ea typeface="+mn-ea"/>
                <a:cs typeface="+mn-cs"/>
              </a:rPr>
              <a:t>的资源分配和线上服务</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资源隔离机制在 </a:t>
            </a:r>
            <a:r>
              <a:rPr lang="en" altLang="zh-CN" sz="1200" b="0" i="0" kern="1200" dirty="0">
                <a:solidFill>
                  <a:schemeClr val="tx1"/>
                </a:solidFill>
                <a:effectLst/>
                <a:latin typeface="+mn-lt"/>
                <a:ea typeface="+mn-ea"/>
                <a:cs typeface="+mn-cs"/>
              </a:rPr>
              <a:t>Google </a:t>
            </a:r>
            <a:r>
              <a:rPr lang="zh-CN" altLang="en-US" sz="1200" b="0" i="0" kern="1200" dirty="0">
                <a:solidFill>
                  <a:schemeClr val="tx1"/>
                </a:solidFill>
                <a:effectLst/>
                <a:latin typeface="+mn-lt"/>
                <a:ea typeface="+mn-ea"/>
                <a:cs typeface="+mn-cs"/>
              </a:rPr>
              <a:t>内部使用的比较稳定了之后，就被毫无保留地贡献给了开源社区，并把它命名为 </a:t>
            </a:r>
            <a:r>
              <a:rPr lang="en" altLang="zh-CN" sz="1200" b="0" i="0" kern="1200" dirty="0" err="1">
                <a:solidFill>
                  <a:schemeClr val="tx1"/>
                </a:solidFill>
                <a:effectLst/>
                <a:latin typeface="+mn-lt"/>
                <a:ea typeface="+mn-ea"/>
                <a:cs typeface="+mn-cs"/>
              </a:rPr>
              <a:t>Cgroups</a:t>
            </a:r>
            <a:r>
              <a:rPr lang="zh-CN" altLang="en" sz="1200" b="0" i="0" kern="1200" dirty="0">
                <a:solidFill>
                  <a:schemeClr val="tx1"/>
                </a:solidFill>
                <a:effectLst/>
                <a:latin typeface="+mn-lt"/>
                <a:ea typeface="+mn-ea"/>
                <a:cs typeface="+mn-cs"/>
              </a:rPr>
              <a:t>。</a:t>
            </a:r>
          </a:p>
          <a:p>
            <a:r>
              <a:rPr lang="en" altLang="zh-CN" sz="1200" b="0" i="0" kern="1200" dirty="0" err="1">
                <a:solidFill>
                  <a:schemeClr val="tx1"/>
                </a:solidFill>
                <a:effectLst/>
                <a:latin typeface="+mn-lt"/>
                <a:ea typeface="+mn-ea"/>
                <a:cs typeface="+mn-cs"/>
              </a:rPr>
              <a:t>Cgroups</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出现后，</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所需要的各种原材料就齐备了</a:t>
            </a:r>
            <a:endParaRPr lang="en-US" altLang="zh-CN" sz="1200" b="0" i="0" kern="1200" dirty="0">
              <a:solidFill>
                <a:schemeClr val="tx1"/>
              </a:solidFill>
              <a:effectLst/>
              <a:latin typeface="+mn-lt"/>
              <a:ea typeface="+mn-ea"/>
              <a:cs typeface="+mn-cs"/>
            </a:endParaRPr>
          </a:p>
          <a:p>
            <a:r>
              <a:rPr lang="en-US" altLang="zh-CN" sz="1200" b="0" i="0" u="none" strike="noStrike" kern="1200" dirty="0" err="1">
                <a:solidFill>
                  <a:schemeClr val="tx1"/>
                </a:solidFill>
                <a:effectLst/>
                <a:latin typeface="+mn-lt"/>
                <a:ea typeface="+mn-ea"/>
                <a:cs typeface="+mn-cs"/>
              </a:rPr>
              <a:t>dotcloud</a:t>
            </a:r>
            <a:endParaRPr lang="en-US" altLang="zh-CN" sz="1200" b="0" i="0" u="none" strike="noStrike" kern="1200" dirty="0">
              <a:solidFill>
                <a:schemeClr val="tx1"/>
              </a:solidFill>
              <a:effectLst/>
              <a:latin typeface="+mn-lt"/>
              <a:ea typeface="+mn-ea"/>
              <a:cs typeface="+mn-cs"/>
            </a:endParaRPr>
          </a:p>
          <a:p>
            <a:endParaRPr kumimoji="1" lang="en-US"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3</a:t>
            </a:fld>
            <a:endParaRPr kumimoji="1" lang="zh-CN" altLang="en-US"/>
          </a:p>
        </p:txBody>
      </p:sp>
    </p:spTree>
    <p:extLst>
      <p:ext uri="{BB962C8B-B14F-4D97-AF65-F5344CB8AC3E}">
        <p14:creationId xmlns:p14="http://schemas.microsoft.com/office/powerpoint/2010/main" val="4201756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java</a:t>
            </a:r>
            <a:r>
              <a:rPr lang="zh-CN" altLang="en-US" sz="1200" b="0" i="0" kern="1200" dirty="0">
                <a:solidFill>
                  <a:schemeClr val="tx1"/>
                </a:solidFill>
                <a:effectLst/>
                <a:latin typeface="+mn-lt"/>
                <a:ea typeface="+mn-ea"/>
                <a:cs typeface="+mn-cs"/>
              </a:rPr>
              <a:t>起码要安装</a:t>
            </a:r>
            <a:r>
              <a:rPr lang="en" altLang="zh-CN" sz="1200" b="0" i="0" kern="1200" dirty="0">
                <a:solidFill>
                  <a:schemeClr val="tx1"/>
                </a:solidFill>
                <a:effectLst/>
                <a:latin typeface="+mn-lt"/>
                <a:ea typeface="+mn-ea"/>
                <a:cs typeface="+mn-cs"/>
              </a:rPr>
              <a:t>JRE</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有时候为了方便也会安装</a:t>
            </a:r>
            <a:r>
              <a:rPr lang="en" altLang="zh-CN" sz="1200" b="0" i="0" kern="1200" dirty="0">
                <a:solidFill>
                  <a:schemeClr val="tx1"/>
                </a:solidFill>
                <a:effectLst/>
                <a:latin typeface="+mn-lt"/>
                <a:ea typeface="+mn-ea"/>
                <a:cs typeface="+mn-cs"/>
              </a:rPr>
              <a:t>JDK</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起码需要安装</a:t>
            </a:r>
            <a:r>
              <a:rPr lang="en" altLang="zh-CN"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开发环境，有时候开源工具还要安装其他</a:t>
            </a:r>
            <a:r>
              <a:rPr lang="en" altLang="zh-CN"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的第三方包</a:t>
            </a:r>
          </a:p>
          <a:p>
            <a:r>
              <a:rPr lang="en" altLang="zh-CN" sz="1200" b="0" i="0" kern="1200" dirty="0" err="1">
                <a:solidFill>
                  <a:schemeClr val="tx1"/>
                </a:solidFill>
                <a:effectLst/>
                <a:latin typeface="+mn-lt"/>
                <a:ea typeface="+mn-ea"/>
                <a:cs typeface="+mn-cs"/>
              </a:rPr>
              <a:t>glibc</a:t>
            </a:r>
            <a:r>
              <a:rPr lang="zh-CN" altLang="en-US" sz="1200" b="0" i="0" kern="1200" dirty="0">
                <a:solidFill>
                  <a:schemeClr val="tx1"/>
                </a:solidFill>
                <a:effectLst/>
                <a:latin typeface="+mn-lt"/>
                <a:ea typeface="+mn-ea"/>
                <a:cs typeface="+mn-cs"/>
              </a:rPr>
              <a:t>是</a:t>
            </a:r>
            <a:r>
              <a:rPr lang="en" altLang="zh-CN" sz="1200" b="0" i="0" kern="1200" dirty="0">
                <a:solidFill>
                  <a:schemeClr val="tx1"/>
                </a:solidFill>
                <a:effectLst/>
                <a:latin typeface="+mn-lt"/>
                <a:ea typeface="+mn-ea"/>
                <a:cs typeface="+mn-cs"/>
              </a:rPr>
              <a:t>GNU</a:t>
            </a:r>
            <a:r>
              <a:rPr lang="zh-CN" altLang="en-US" sz="1200" b="0" i="0" kern="1200" dirty="0">
                <a:solidFill>
                  <a:schemeClr val="tx1"/>
                </a:solidFill>
                <a:effectLst/>
                <a:latin typeface="+mn-lt"/>
                <a:ea typeface="+mn-ea"/>
                <a:cs typeface="+mn-cs"/>
              </a:rPr>
              <a:t>发布的</a:t>
            </a:r>
            <a:r>
              <a:rPr lang="en" altLang="zh-CN" sz="1200" b="0" i="0" kern="1200" dirty="0" err="1">
                <a:solidFill>
                  <a:schemeClr val="tx1"/>
                </a:solidFill>
                <a:effectLst/>
                <a:latin typeface="+mn-lt"/>
                <a:ea typeface="+mn-ea"/>
                <a:cs typeface="+mn-cs"/>
              </a:rPr>
              <a:t>libc</a:t>
            </a:r>
            <a:r>
              <a:rPr lang="zh-CN" altLang="en-US" sz="1200" b="0" i="0" kern="1200" dirty="0">
                <a:solidFill>
                  <a:schemeClr val="tx1"/>
                </a:solidFill>
                <a:effectLst/>
                <a:latin typeface="+mn-lt"/>
                <a:ea typeface="+mn-ea"/>
                <a:cs typeface="+mn-cs"/>
              </a:rPr>
              <a:t>库，即</a:t>
            </a:r>
            <a:r>
              <a:rPr lang="en" altLang="zh-CN" sz="1200" b="0" i="0" kern="1200" dirty="0">
                <a:solidFill>
                  <a:schemeClr val="tx1"/>
                </a:solidFill>
                <a:effectLst/>
                <a:latin typeface="+mn-lt"/>
                <a:ea typeface="+mn-ea"/>
                <a:cs typeface="+mn-cs"/>
              </a:rPr>
              <a:t>c</a:t>
            </a:r>
            <a:r>
              <a:rPr lang="zh-CN" altLang="en-US" sz="1200" b="0" i="0" kern="1200" dirty="0">
                <a:solidFill>
                  <a:schemeClr val="tx1"/>
                </a:solidFill>
                <a:effectLst/>
                <a:latin typeface="+mn-lt"/>
                <a:ea typeface="+mn-ea"/>
                <a:cs typeface="+mn-cs"/>
              </a:rPr>
              <a:t>运行库。</a:t>
            </a:r>
            <a:r>
              <a:rPr lang="en" altLang="zh-CN" sz="1200" b="0" i="0" kern="1200" dirty="0" err="1">
                <a:solidFill>
                  <a:schemeClr val="tx1"/>
                </a:solidFill>
                <a:effectLst/>
                <a:latin typeface="+mn-lt"/>
                <a:ea typeface="+mn-ea"/>
                <a:cs typeface="+mn-cs"/>
              </a:rPr>
              <a:t>glibc</a:t>
            </a:r>
            <a:r>
              <a:rPr lang="zh-CN" altLang="en-US" sz="1200" b="0" i="0" kern="1200" dirty="0">
                <a:solidFill>
                  <a:schemeClr val="tx1"/>
                </a:solidFill>
                <a:effectLst/>
                <a:latin typeface="+mn-lt"/>
                <a:ea typeface="+mn-ea"/>
                <a:cs typeface="+mn-cs"/>
              </a:rPr>
              <a:t>是</a:t>
            </a:r>
            <a:r>
              <a:rPr lang="en" altLang="zh-CN" sz="1200" b="0" i="0" kern="1200" dirty="0" err="1">
                <a:solidFill>
                  <a:schemeClr val="tx1"/>
                </a:solidFill>
                <a:effectLst/>
                <a:latin typeface="+mn-lt"/>
                <a:ea typeface="+mn-ea"/>
                <a:cs typeface="+mn-cs"/>
              </a:rPr>
              <a:t>linux</a:t>
            </a:r>
            <a:r>
              <a:rPr lang="zh-CN" altLang="en-US" sz="1200" b="0" i="0" kern="1200" dirty="0">
                <a:solidFill>
                  <a:schemeClr val="tx1"/>
                </a:solidFill>
                <a:effectLst/>
                <a:latin typeface="+mn-lt"/>
                <a:ea typeface="+mn-ea"/>
                <a:cs typeface="+mn-cs"/>
              </a:rPr>
              <a:t>系统中最底层的</a:t>
            </a:r>
            <a:r>
              <a:rPr lang="en" altLang="zh-CN" sz="1200" b="0" i="0" kern="1200" dirty="0" err="1">
                <a:solidFill>
                  <a:schemeClr val="tx1"/>
                </a:solidFill>
                <a:effectLst/>
                <a:latin typeface="+mn-lt"/>
                <a:ea typeface="+mn-ea"/>
                <a:cs typeface="+mn-cs"/>
              </a:rPr>
              <a:t>api</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几乎其它任何运行库都会依赖于</a:t>
            </a:r>
            <a:r>
              <a:rPr lang="en" altLang="zh-CN" sz="1200" b="0" i="0" kern="1200" dirty="0" err="1">
                <a:solidFill>
                  <a:schemeClr val="tx1"/>
                </a:solidFill>
                <a:effectLst/>
                <a:latin typeface="+mn-lt"/>
                <a:ea typeface="+mn-ea"/>
                <a:cs typeface="+mn-cs"/>
              </a:rPr>
              <a:t>glibc</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这样也意味着</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在</a:t>
            </a:r>
            <a:r>
              <a:rPr lang="en" altLang="zh-CN" sz="1200" b="0" i="0" kern="1200" dirty="0">
                <a:solidFill>
                  <a:schemeClr val="tx1"/>
                </a:solidFill>
                <a:effectLst/>
                <a:latin typeface="+mn-lt"/>
                <a:ea typeface="+mn-ea"/>
                <a:cs typeface="+mn-cs"/>
              </a:rPr>
              <a:t>Unix/Linux</a:t>
            </a:r>
            <a:r>
              <a:rPr lang="zh-CN" altLang="en-US" sz="1200" b="0" i="0" kern="1200" dirty="0">
                <a:solidFill>
                  <a:schemeClr val="tx1"/>
                </a:solidFill>
                <a:effectLst/>
                <a:latin typeface="+mn-lt"/>
                <a:ea typeface="+mn-ea"/>
                <a:cs typeface="+mn-cs"/>
              </a:rPr>
              <a:t>系统上运行其实可以抛开</a:t>
            </a:r>
            <a:r>
              <a:rPr lang="en" altLang="zh-CN" sz="1200" b="0" i="0" kern="1200" dirty="0">
                <a:solidFill>
                  <a:schemeClr val="tx1"/>
                </a:solidFill>
                <a:effectLst/>
                <a:latin typeface="+mn-lt"/>
                <a:ea typeface="+mn-ea"/>
                <a:cs typeface="+mn-cs"/>
              </a:rPr>
              <a:t>Golang</a:t>
            </a:r>
          </a:p>
          <a:p>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4</a:t>
            </a:fld>
            <a:endParaRPr kumimoji="1" lang="zh-CN" altLang="en-US"/>
          </a:p>
        </p:txBody>
      </p:sp>
    </p:spTree>
    <p:extLst>
      <p:ext uri="{BB962C8B-B14F-4D97-AF65-F5344CB8AC3E}">
        <p14:creationId xmlns:p14="http://schemas.microsoft.com/office/powerpoint/2010/main" val="190487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镜像可以看作是一个特殊的文件系统，除了提供容器运行时所需的程序、库、资源、配置等文件外，还包含了一些为运行时准备的一些配置参数（如匿名卷、环境变量、用户等）。镜像不包含任何动态数据，其内容在构建之后也不会被改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多个只读层，它们重叠在一起。除了最下面一层，其它层都会有一个指针指向下一层。这些层是</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内部的实现细节，并且能够在主机的文件系统上访问到。统一文件系统 </a:t>
            </a:r>
            <a:r>
              <a:rPr lang="en-US" altLang="zh-CN" dirty="0"/>
              <a:t>(</a:t>
            </a:r>
            <a:r>
              <a:rPr lang="en" altLang="zh-CN" dirty="0"/>
              <a:t>union file system)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技术能够将不同的层整合成一个文件系统，为这些层提供了一个统一的视角，这样就隐藏了多层的存在，在用户的角度看来，只存在一个文件系统。</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5</a:t>
            </a:fld>
            <a:endParaRPr kumimoji="1" lang="zh-CN" altLang="en-US"/>
          </a:p>
        </p:txBody>
      </p:sp>
    </p:spTree>
    <p:extLst>
      <p:ext uri="{BB962C8B-B14F-4D97-AF65-F5344CB8AC3E}">
        <p14:creationId xmlns:p14="http://schemas.microsoft.com/office/powerpoint/2010/main" val="175356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镜像可以看作是一个特殊的文件系统，除了提供容器运行时所需的程序、库、资源、配置等文件外，还包含了一些为运行时准备的一些配置参数（如匿名卷、环境变量、用户等）。镜像不包含任何动态数据，其内容在构建之后也不会被改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多个只读层，它们重叠在一起。除了最下面一层，其它层都会有一个指针指向下一层。这些层是</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内部的实现细节，并且能够在主机的文件系统上访问到。统一文件系统 </a:t>
            </a:r>
            <a:r>
              <a:rPr lang="en-US" altLang="zh-CN" dirty="0"/>
              <a:t>(</a:t>
            </a:r>
            <a:r>
              <a:rPr lang="en" altLang="zh-CN" dirty="0"/>
              <a:t>union file system)</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技术能够将不同的层整合成一个文件系统，为这些层提供了一个统一的视角，这样就隐藏了多层的存在，在用户的角度看来，只存在一个文件系统。</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boot file system </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bootfs</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包含 </a:t>
            </a:r>
            <a:r>
              <a:rPr lang="en" altLang="zh-CN" sz="1200" b="0" i="0" u="none" strike="noStrike" kern="1200" dirty="0">
                <a:solidFill>
                  <a:schemeClr val="tx1"/>
                </a:solidFill>
                <a:effectLst/>
                <a:latin typeface="+mn-lt"/>
                <a:ea typeface="+mn-ea"/>
                <a:cs typeface="+mn-cs"/>
              </a:rPr>
              <a:t>boot loader </a:t>
            </a:r>
            <a:r>
              <a:rPr lang="zh-CN" altLang="en-US" sz="1200" b="0" i="0" u="none" strike="noStrike" kern="1200" dirty="0">
                <a:solidFill>
                  <a:schemeClr val="tx1"/>
                </a:solidFill>
                <a:effectLst/>
                <a:latin typeface="+mn-lt"/>
                <a:ea typeface="+mn-ea"/>
                <a:cs typeface="+mn-cs"/>
              </a:rPr>
              <a:t>和 </a:t>
            </a:r>
            <a:r>
              <a:rPr lang="en" altLang="zh-CN" sz="1200" b="0" i="0" u="none" strike="noStrike" kern="1200" dirty="0">
                <a:solidFill>
                  <a:schemeClr val="tx1"/>
                </a:solidFill>
                <a:effectLst/>
                <a:latin typeface="+mn-lt"/>
                <a:ea typeface="+mn-ea"/>
                <a:cs typeface="+mn-cs"/>
              </a:rPr>
              <a:t>kernel</a:t>
            </a:r>
            <a:r>
              <a:rPr lang="zh-CN" altLang="en"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root file system </a:t>
            </a:r>
            <a:r>
              <a:rPr lang="zh-CN" altLang="en" sz="1200" b="0" i="0" u="none" strike="noStrike" kern="1200" dirty="0">
                <a:solidFill>
                  <a:schemeClr val="tx1"/>
                </a:solidFill>
                <a:effectLst/>
                <a:latin typeface="+mn-lt"/>
                <a:ea typeface="+mn-ea"/>
                <a:cs typeface="+mn-cs"/>
              </a:rPr>
              <a:t>（</a:t>
            </a:r>
            <a:r>
              <a:rPr lang="en" altLang="zh-CN" sz="1200" b="0" i="0" u="none" strike="noStrike" kern="1200" dirty="0" err="1">
                <a:solidFill>
                  <a:schemeClr val="tx1"/>
                </a:solidFill>
                <a:effectLst/>
                <a:latin typeface="+mn-lt"/>
                <a:ea typeface="+mn-ea"/>
                <a:cs typeface="+mn-cs"/>
              </a:rPr>
              <a:t>rootfs</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包含典型的目录结构，包括 </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dev, /proc, /bin, /</a:t>
            </a:r>
            <a:r>
              <a:rPr lang="en" altLang="zh-CN" sz="1200" b="0" i="0" u="none" strike="noStrike" kern="1200" dirty="0" err="1">
                <a:solidFill>
                  <a:schemeClr val="tx1"/>
                </a:solidFill>
                <a:effectLst/>
                <a:latin typeface="+mn-lt"/>
                <a:ea typeface="+mn-ea"/>
                <a:cs typeface="+mn-cs"/>
              </a:rPr>
              <a:t>etc</a:t>
            </a:r>
            <a:r>
              <a:rPr lang="en" altLang="zh-CN" sz="1200" b="0" i="0" u="none" strike="noStrike" kern="1200" dirty="0">
                <a:solidFill>
                  <a:schemeClr val="tx1"/>
                </a:solidFill>
                <a:effectLst/>
                <a:latin typeface="+mn-lt"/>
                <a:ea typeface="+mn-ea"/>
                <a:cs typeface="+mn-cs"/>
              </a:rPr>
              <a:t>, /lib, /</a:t>
            </a:r>
            <a:r>
              <a:rPr lang="en" altLang="zh-CN" sz="1200" b="0" i="0" u="none" strike="noStrike" kern="1200" dirty="0" err="1">
                <a:solidFill>
                  <a:schemeClr val="tx1"/>
                </a:solidFill>
                <a:effectLst/>
                <a:latin typeface="+mn-lt"/>
                <a:ea typeface="+mn-ea"/>
                <a:cs typeface="+mn-cs"/>
              </a:rPr>
              <a:t>usr</a:t>
            </a:r>
            <a:r>
              <a:rPr lang="en" altLang="zh-CN" sz="1200" b="0" i="0" u="none" strike="noStrike" kern="1200" dirty="0">
                <a:solidFill>
                  <a:schemeClr val="tx1"/>
                </a:solidFill>
                <a:effectLst/>
                <a:latin typeface="+mn-lt"/>
                <a:ea typeface="+mn-ea"/>
                <a:cs typeface="+mn-cs"/>
              </a:rPr>
              <a:t>, and /</a:t>
            </a:r>
            <a:r>
              <a:rPr lang="en" altLang="zh-CN" sz="1200" b="0" i="0" u="none" strike="noStrike" kern="1200" dirty="0" err="1">
                <a:solidFill>
                  <a:schemeClr val="tx1"/>
                </a:solidFill>
                <a:effectLst/>
                <a:latin typeface="+mn-lt"/>
                <a:ea typeface="+mn-ea"/>
                <a:cs typeface="+mn-cs"/>
              </a:rPr>
              <a:t>tmp</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等再加上要运行用户应用所需要的所有配置文件，二进制文件和库文件。这个文件系统在不同的</a:t>
            </a:r>
            <a:r>
              <a:rPr lang="en" altLang="zh-CN" sz="1200" b="0" i="0" u="none" strike="noStrike" kern="1200" dirty="0">
                <a:solidFill>
                  <a:schemeClr val="tx1"/>
                </a:solidFill>
                <a:effectLst/>
                <a:latin typeface="+mn-lt"/>
                <a:ea typeface="+mn-ea"/>
                <a:cs typeface="+mn-cs"/>
              </a:rPr>
              <a:t>Linux </a:t>
            </a:r>
            <a:r>
              <a:rPr lang="zh-CN" altLang="en-US" sz="1200" b="0" i="0" u="none" strike="noStrike" kern="1200" dirty="0">
                <a:solidFill>
                  <a:schemeClr val="tx1"/>
                </a:solidFill>
                <a:effectLst/>
                <a:latin typeface="+mn-lt"/>
                <a:ea typeface="+mn-ea"/>
                <a:cs typeface="+mn-cs"/>
              </a:rPr>
              <a:t>发行版中是不同的。而且用户可以对这个文件进行修改。</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在 </a:t>
            </a:r>
            <a:r>
              <a:rPr lang="en" altLang="zh-CN" sz="1200" b="0" i="0" u="none" strike="noStrike" kern="1200" dirty="0">
                <a:solidFill>
                  <a:schemeClr val="tx1"/>
                </a:solidFill>
                <a:effectLst/>
                <a:latin typeface="+mn-lt"/>
                <a:ea typeface="+mn-ea"/>
                <a:cs typeface="+mn-cs"/>
              </a:rPr>
              <a:t>Docker </a:t>
            </a:r>
            <a:r>
              <a:rPr lang="zh-CN" altLang="en-US" sz="1200" b="0" i="0" u="none" strike="noStrike" kern="1200" dirty="0">
                <a:solidFill>
                  <a:schemeClr val="tx1"/>
                </a:solidFill>
                <a:effectLst/>
                <a:latin typeface="+mn-lt"/>
                <a:ea typeface="+mn-ea"/>
                <a:cs typeface="+mn-cs"/>
              </a:rPr>
              <a:t>中，基础镜像中的 </a:t>
            </a:r>
            <a:r>
              <a:rPr lang="en" altLang="zh-CN" sz="1200" b="0" i="0" u="none" strike="noStrike" kern="1200" dirty="0">
                <a:solidFill>
                  <a:schemeClr val="tx1"/>
                </a:solidFill>
                <a:effectLst/>
                <a:latin typeface="+mn-lt"/>
                <a:ea typeface="+mn-ea"/>
                <a:cs typeface="+mn-cs"/>
              </a:rPr>
              <a:t>roofs </a:t>
            </a:r>
            <a:r>
              <a:rPr lang="zh-CN" altLang="en-US" sz="1200" b="0" i="0" u="none" strike="noStrike" kern="1200" dirty="0">
                <a:solidFill>
                  <a:schemeClr val="tx1"/>
                </a:solidFill>
                <a:effectLst/>
                <a:latin typeface="+mn-lt"/>
                <a:ea typeface="+mn-ea"/>
                <a:cs typeface="+mn-cs"/>
              </a:rPr>
              <a:t>会一直保持只读模式，</a:t>
            </a:r>
            <a:r>
              <a:rPr lang="en" altLang="zh-CN" sz="1200" b="0" i="0" u="none" strike="noStrike" kern="1200" dirty="0">
                <a:solidFill>
                  <a:schemeClr val="tx1"/>
                </a:solidFill>
                <a:effectLst/>
                <a:latin typeface="+mn-lt"/>
                <a:ea typeface="+mn-ea"/>
                <a:cs typeface="+mn-cs"/>
              </a:rPr>
              <a:t>Docker </a:t>
            </a:r>
            <a:r>
              <a:rPr lang="zh-CN" altLang="en-US" sz="1200" b="0" i="0" u="none" strike="noStrike" kern="1200" dirty="0">
                <a:solidFill>
                  <a:schemeClr val="tx1"/>
                </a:solidFill>
                <a:effectLst/>
                <a:latin typeface="+mn-lt"/>
                <a:ea typeface="+mn-ea"/>
                <a:cs typeface="+mn-cs"/>
              </a:rPr>
              <a:t>会利用 </a:t>
            </a:r>
            <a:r>
              <a:rPr lang="en" altLang="zh-CN" sz="1200" b="0" i="0" u="none" strike="noStrike" kern="1200" dirty="0">
                <a:solidFill>
                  <a:schemeClr val="tx1"/>
                </a:solidFill>
                <a:effectLst/>
                <a:latin typeface="+mn-lt"/>
                <a:ea typeface="+mn-ea"/>
                <a:cs typeface="+mn-cs"/>
              </a:rPr>
              <a:t>union mount </a:t>
            </a:r>
            <a:r>
              <a:rPr lang="zh-CN" altLang="en-US" sz="1200" b="0" i="0" u="none" strike="noStrike" kern="1200" dirty="0">
                <a:solidFill>
                  <a:schemeClr val="tx1"/>
                </a:solidFill>
                <a:effectLst/>
                <a:latin typeface="+mn-lt"/>
                <a:ea typeface="+mn-ea"/>
                <a:cs typeface="+mn-cs"/>
              </a:rPr>
              <a:t>来在这个 </a:t>
            </a:r>
            <a:r>
              <a:rPr lang="en" altLang="zh-CN" sz="1200" b="0" i="0" u="none" strike="noStrike" kern="1200" dirty="0" err="1">
                <a:solidFill>
                  <a:schemeClr val="tx1"/>
                </a:solidFill>
                <a:effectLst/>
                <a:latin typeface="+mn-lt"/>
                <a:ea typeface="+mn-ea"/>
                <a:cs typeface="+mn-cs"/>
              </a:rPr>
              <a:t>rootfs</a:t>
            </a:r>
            <a:r>
              <a:rPr lang="en"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上增加更多的只读文件系统，最后它们看起来就像一个文件系统即容器的 </a:t>
            </a:r>
            <a:r>
              <a:rPr lang="en" altLang="zh-CN" sz="1200" b="0" i="0" u="none" strike="noStrike" kern="1200" dirty="0" err="1">
                <a:solidFill>
                  <a:schemeClr val="tx1"/>
                </a:solidFill>
                <a:effectLst/>
                <a:latin typeface="+mn-lt"/>
                <a:ea typeface="+mn-ea"/>
                <a:cs typeface="+mn-cs"/>
              </a:rPr>
              <a:t>rootfs</a:t>
            </a:r>
            <a:r>
              <a:rPr lang="zh-CN" altLang="en" sz="1200" b="0" i="0" u="none" strike="noStrike" kern="1200" dirty="0">
                <a:solidFill>
                  <a:schemeClr val="tx1"/>
                </a:solidFill>
                <a:effectLst/>
                <a:latin typeface="+mn-lt"/>
                <a:ea typeface="+mn-ea"/>
                <a:cs typeface="+mn-cs"/>
              </a:rPr>
              <a:t>。</a:t>
            </a:r>
            <a:endParaRPr lang="zh-CN" altLang="en-US"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6</a:t>
            </a:fld>
            <a:endParaRPr kumimoji="1" lang="zh-CN" altLang="en-US"/>
          </a:p>
        </p:txBody>
      </p:sp>
    </p:spTree>
    <p:extLst>
      <p:ext uri="{BB962C8B-B14F-4D97-AF65-F5344CB8AC3E}">
        <p14:creationId xmlns:p14="http://schemas.microsoft.com/office/powerpoint/2010/main" val="1222407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一个运行态容器（</a:t>
            </a:r>
            <a:r>
              <a:rPr lang="en" altLang="zh-CN" sz="1200" b="0" i="0" kern="1200" dirty="0">
                <a:solidFill>
                  <a:schemeClr val="tx1"/>
                </a:solidFill>
                <a:effectLst/>
                <a:latin typeface="+mn-lt"/>
                <a:ea typeface="+mn-ea"/>
                <a:cs typeface="+mn-cs"/>
              </a:rPr>
              <a:t>running container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被定义为一个可读写的统一文件系统加上隔离的进程空间和包含其中的进程。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正是文件系统隔离技术使得</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成为了一个前途无量的技术。一个容器中的进程可能会对文件进行修改、删除、创建，这些改变都将作用于可读写层（</a:t>
            </a:r>
            <a:r>
              <a:rPr lang="en" altLang="zh-CN" sz="1200" b="0" i="0" kern="1200" dirty="0">
                <a:solidFill>
                  <a:schemeClr val="tx1"/>
                </a:solidFill>
                <a:effectLst/>
                <a:latin typeface="+mn-lt"/>
                <a:ea typeface="+mn-ea"/>
                <a:cs typeface="+mn-cs"/>
              </a:rPr>
              <a:t>read-write layer</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下面这张图展示了这个行为。</a:t>
            </a:r>
            <a:endParaRPr kumimoji="1" lang="zh-CN" altLang="en-US" dirty="0"/>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7</a:t>
            </a:fld>
            <a:endParaRPr kumimoji="1" lang="zh-CN" altLang="en-US"/>
          </a:p>
        </p:txBody>
      </p:sp>
    </p:spTree>
    <p:extLst>
      <p:ext uri="{BB962C8B-B14F-4D97-AF65-F5344CB8AC3E}">
        <p14:creationId xmlns:p14="http://schemas.microsoft.com/office/powerpoint/2010/main" val="3105304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仓库是集中存放镜像文件的场所。镜像构建完成后，可以很容易的在当前宿主上运行，但是， 如果需要在其它服务器上使用这个镜像，我们就需要一个集中的存储、分发镜像的服务，</a:t>
            </a:r>
            <a:r>
              <a:rPr lang="en" altLang="zh-CN" dirty="0"/>
              <a:t>Docker Registry</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仓库注册服务器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就是这样的服务</a:t>
            </a:r>
            <a:r>
              <a:rPr lang="en-US" altLang="zh-CN" sz="1200" b="0" i="0" kern="1200" dirty="0">
                <a:solidFill>
                  <a:schemeClr val="tx1"/>
                </a:solidFill>
                <a:effectLst/>
                <a:latin typeface="+mn-lt"/>
                <a:ea typeface="+mn-ea"/>
                <a:cs typeface="+mn-cs"/>
              </a:rPr>
              <a:t>.</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仓库的概念跟 </a:t>
            </a:r>
            <a:r>
              <a:rPr lang="en" altLang="zh-CN" dirty="0"/>
              <a:t>Git</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类似，注册服务器可以理解为 </a:t>
            </a:r>
            <a:r>
              <a:rPr lang="en" altLang="zh-CN" dirty="0"/>
              <a:t>GitHub</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这样的托管服务。镜像仓库是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用来集中存放镜像文件的地方类似于我们之前常用的代码仓库。</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使用 </a:t>
            </a:r>
            <a:r>
              <a:rPr lang="en" altLang="zh-CN" sz="1200" b="0" i="0" kern="1200" dirty="0">
                <a:solidFill>
                  <a:schemeClr val="tx1"/>
                </a:solidFill>
                <a:effectLst/>
                <a:latin typeface="+mn-lt"/>
                <a:ea typeface="+mn-ea"/>
                <a:cs typeface="+mn-cs"/>
              </a:rPr>
              <a:t>C/S </a:t>
            </a:r>
            <a:r>
              <a:rPr lang="zh-CN" altLang="en-US" sz="1200" b="0" i="0" kern="1200" dirty="0">
                <a:solidFill>
                  <a:schemeClr val="tx1"/>
                </a:solidFill>
                <a:effectLst/>
                <a:latin typeface="+mn-lt"/>
                <a:ea typeface="+mn-ea"/>
                <a:cs typeface="+mn-cs"/>
              </a:rPr>
              <a:t>结构，即</a:t>
            </a:r>
            <a:r>
              <a:rPr lang="zh-CN" altLang="en-US" sz="1200" b="1" i="0" kern="1200" dirty="0">
                <a:solidFill>
                  <a:schemeClr val="tx1"/>
                </a:solidFill>
                <a:effectLst/>
                <a:latin typeface="+mn-lt"/>
                <a:ea typeface="+mn-ea"/>
                <a:cs typeface="+mn-cs"/>
              </a:rPr>
              <a:t>客户端</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服务器</a:t>
            </a:r>
            <a:r>
              <a:rPr lang="zh-CN" altLang="en-US" sz="1200" b="0" i="0" kern="1200" dirty="0">
                <a:solidFill>
                  <a:schemeClr val="tx1"/>
                </a:solidFill>
                <a:effectLst/>
                <a:latin typeface="+mn-lt"/>
                <a:ea typeface="+mn-ea"/>
                <a:cs typeface="+mn-cs"/>
              </a:rPr>
              <a:t>体系结构。 </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客户端与 </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服务器进行交互，</a:t>
            </a:r>
            <a:r>
              <a:rPr lang="en" altLang="zh-CN" sz="1200" b="0" i="0" kern="1200" dirty="0">
                <a:solidFill>
                  <a:schemeClr val="tx1"/>
                </a:solidFill>
                <a:effectLst/>
                <a:latin typeface="+mn-lt"/>
                <a:ea typeface="+mn-ea"/>
                <a:cs typeface="+mn-cs"/>
              </a:rPr>
              <a:t>Docker</a:t>
            </a:r>
            <a:r>
              <a:rPr lang="zh-CN" altLang="en-US" sz="1200" b="0" i="0" kern="1200" dirty="0">
                <a:solidFill>
                  <a:schemeClr val="tx1"/>
                </a:solidFill>
                <a:effectLst/>
                <a:latin typeface="+mn-lt"/>
                <a:ea typeface="+mn-ea"/>
                <a:cs typeface="+mn-cs"/>
              </a:rPr>
              <a:t>服务端负责构建、运行和分发 </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镜像。 </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客户端和服务端可以运行在一台机器上，也可以通过 </a:t>
            </a:r>
            <a:r>
              <a:rPr lang="en" altLang="zh-CN" sz="1200" b="0" i="0" kern="1200" dirty="0">
                <a:solidFill>
                  <a:schemeClr val="tx1"/>
                </a:solidFill>
                <a:effectLst/>
                <a:latin typeface="+mn-lt"/>
                <a:ea typeface="+mn-ea"/>
                <a:cs typeface="+mn-cs"/>
              </a:rPr>
              <a:t>RESTful </a:t>
            </a:r>
            <a:r>
              <a:rPr lang="zh-CN" altLang="en"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stock </a:t>
            </a:r>
            <a:r>
              <a:rPr lang="zh-CN" altLang="en-US" sz="1200" b="0" i="0" kern="1200" dirty="0">
                <a:solidFill>
                  <a:schemeClr val="tx1"/>
                </a:solidFill>
                <a:effectLst/>
                <a:latin typeface="+mn-lt"/>
                <a:ea typeface="+mn-ea"/>
                <a:cs typeface="+mn-cs"/>
              </a:rPr>
              <a:t>或网络接口与远程 </a:t>
            </a:r>
            <a:r>
              <a:rPr lang="en" altLang="zh-CN" sz="1200" b="0" i="0" kern="1200" dirty="0">
                <a:solidFill>
                  <a:schemeClr val="tx1"/>
                </a:solidFill>
                <a:effectLst/>
                <a:latin typeface="+mn-lt"/>
                <a:ea typeface="+mn-ea"/>
                <a:cs typeface="+mn-cs"/>
              </a:rPr>
              <a:t>Docker </a:t>
            </a:r>
            <a:r>
              <a:rPr lang="zh-CN" altLang="en-US" sz="1200" b="0" i="0" kern="1200" dirty="0">
                <a:solidFill>
                  <a:schemeClr val="tx1"/>
                </a:solidFill>
                <a:effectLst/>
                <a:latin typeface="+mn-lt"/>
                <a:ea typeface="+mn-ea"/>
                <a:cs typeface="+mn-cs"/>
              </a:rPr>
              <a:t>服务端进行通信。</a:t>
            </a:r>
            <a:endParaRPr lang="en-US" altLang="zh-CN" sz="1200" b="0" i="0" kern="1200" dirty="0">
              <a:solidFill>
                <a:schemeClr val="tx1"/>
              </a:solidFill>
              <a:effectLst/>
              <a:latin typeface="+mn-lt"/>
              <a:ea typeface="+mn-ea"/>
              <a:cs typeface="+mn-cs"/>
            </a:endParaRPr>
          </a:p>
          <a:p>
            <a:r>
              <a:rPr lang="en" altLang="zh-CN" dirty="0"/>
              <a:t>Docker Client</a:t>
            </a:r>
            <a:r>
              <a:rPr lang="en" altLang="zh-CN" sz="1200" b="0" i="0" kern="1200" dirty="0">
                <a:solidFill>
                  <a:schemeClr val="tx1"/>
                </a:solidFill>
                <a:effectLst/>
                <a:latin typeface="+mn-lt"/>
                <a:ea typeface="+mn-ea"/>
                <a:cs typeface="+mn-cs"/>
              </a:rPr>
              <a:t> </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也称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客户端。它其实就是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提供命令行界面 </a:t>
            </a:r>
            <a:r>
              <a:rPr lang="en-US" altLang="zh-CN" dirty="0"/>
              <a:t>(</a:t>
            </a:r>
            <a:r>
              <a:rPr lang="en" altLang="zh-CN" dirty="0"/>
              <a:t>CLI)</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工具，是许多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用户与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进行交互的主要方式。</a:t>
            </a:r>
            <a:endParaRPr lang="en-US" altLang="zh-CN" sz="1200" b="0" i="0" kern="1200" dirty="0">
              <a:solidFill>
                <a:schemeClr val="tx1"/>
              </a:solidFill>
              <a:effectLst/>
              <a:latin typeface="+mn-lt"/>
              <a:ea typeface="+mn-ea"/>
              <a:cs typeface="+mn-cs"/>
            </a:endParaRPr>
          </a:p>
          <a:p>
            <a:r>
              <a:rPr lang="en" altLang="zh-CN" dirty="0"/>
              <a:t>Docker daemon</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是服务器组件，以 </a:t>
            </a:r>
            <a:r>
              <a:rPr lang="en" altLang="zh-CN" dirty="0"/>
              <a:t>Linux</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后台服务的方式运行，是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最核心的后台进程，我们也把它称为守护进程。它负责响应来自 </a:t>
            </a:r>
            <a:r>
              <a:rPr lang="en" altLang="zh-CN" dirty="0"/>
              <a:t>Docker Client</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的请求，然后将这些请求翻译成系统调用完成容器管理操作。该进程会在后台启动一个 </a:t>
            </a:r>
            <a:r>
              <a:rPr lang="en" altLang="zh-CN" dirty="0"/>
              <a:t>API Server</a:t>
            </a:r>
            <a:r>
              <a:rPr lang="en" altLang="zh-CN" sz="1200" b="0" i="0" kern="1200" dirty="0">
                <a:solidFill>
                  <a:schemeClr val="tx1"/>
                </a:solidFill>
                <a:effectLst/>
                <a:latin typeface="+mn-lt"/>
                <a:ea typeface="+mn-ea"/>
                <a:cs typeface="+mn-cs"/>
              </a:rPr>
              <a:t> </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负责接收由 </a:t>
            </a:r>
            <a:r>
              <a:rPr lang="en" altLang="zh-CN" dirty="0"/>
              <a:t>Docker Client</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发送的请求，接收到的请求将通过</a:t>
            </a:r>
            <a:r>
              <a:rPr lang="en" altLang="zh-CN" dirty="0"/>
              <a:t>Docker daemon</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内部的一个路由分发调度，由具体的函数来执行请求。</a:t>
            </a:r>
          </a:p>
          <a:p>
            <a:endParaRPr lang="zh-CN" altLang="en-US" dirty="0">
              <a:effectLst/>
            </a:endParaRPr>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8</a:t>
            </a:fld>
            <a:endParaRPr kumimoji="1" lang="zh-CN" altLang="en-US"/>
          </a:p>
        </p:txBody>
      </p:sp>
    </p:spTree>
    <p:extLst>
      <p:ext uri="{BB962C8B-B14F-4D97-AF65-F5344CB8AC3E}">
        <p14:creationId xmlns:p14="http://schemas.microsoft.com/office/powerpoint/2010/main" val="1058548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Dockerfile</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是自动构建 </a:t>
            </a:r>
            <a:r>
              <a:rPr lang="en" altLang="zh-CN" dirty="0"/>
              <a:t>docker</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镜像的配置文件， 用户可以使用 </a:t>
            </a:r>
            <a:r>
              <a:rPr lang="en" altLang="zh-CN" dirty="0" err="1"/>
              <a:t>Dockerfile</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快速创建自定义的镜像。</a:t>
            </a:r>
            <a:r>
              <a:rPr lang="en" altLang="zh-CN" dirty="0" err="1"/>
              <a:t>Dockerfile</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中的命令非常类似于 </a:t>
            </a:r>
            <a:r>
              <a:rPr lang="en" altLang="zh-CN" dirty="0" err="1"/>
              <a:t>linux</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下的 </a:t>
            </a:r>
            <a:r>
              <a:rPr lang="en" altLang="zh-CN" dirty="0"/>
              <a:t>shell</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命令。</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 altLang="zh-CN" dirty="0"/>
              <a:t>EXPOSE</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命令用来指定对外开放的端口。</a:t>
            </a:r>
            <a:endParaRPr lang="zh-CN" altLang="en-US" dirty="0">
              <a:effectLst/>
            </a:endParaRPr>
          </a:p>
        </p:txBody>
      </p:sp>
      <p:sp>
        <p:nvSpPr>
          <p:cNvPr id="4" name="灯片编号占位符 3"/>
          <p:cNvSpPr>
            <a:spLocks noGrp="1"/>
          </p:cNvSpPr>
          <p:nvPr>
            <p:ph type="sldNum" sz="quarter" idx="5"/>
          </p:nvPr>
        </p:nvSpPr>
        <p:spPr/>
        <p:txBody>
          <a:bodyPr/>
          <a:lstStyle/>
          <a:p>
            <a:fld id="{CCEEC8AE-EC46-9048-8739-2A9B0E407FA4}" type="slidenum">
              <a:rPr kumimoji="1" lang="zh-CN" altLang="en-US" smtClean="0"/>
              <a:t>9</a:t>
            </a:fld>
            <a:endParaRPr kumimoji="1" lang="zh-CN" altLang="en-US"/>
          </a:p>
        </p:txBody>
      </p:sp>
    </p:spTree>
    <p:extLst>
      <p:ext uri="{BB962C8B-B14F-4D97-AF65-F5344CB8AC3E}">
        <p14:creationId xmlns:p14="http://schemas.microsoft.com/office/powerpoint/2010/main" val="1448387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zh-CN" altLang="en-US"/>
              <a:t>单击此处编辑母版标题样式</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9334D819-9F07-4261-B09B-9E467E5D9002}" type="datetimeFigureOut">
              <a:rPr lang="en-US" dirty="0"/>
              <a:pPr/>
              <a:t>8/28/19</a:t>
            </a:fld>
            <a:endParaRPr lang="en-US" dirty="0"/>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US" dirty="0"/>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71766878-3199-4EAB-94E7-2D6D11070E14}" type="slidenum">
              <a:rPr lang="en-US" dirty="0"/>
              <a:pPr/>
              <a:t>‹#›</a:t>
            </a:fld>
            <a:endParaRPr lang="en-US" dirty="0"/>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dirty="0"/>
              <a:t>8/28/19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9334D819-9F07-4261-B09B-9E467E5D9002}" type="datetimeFigureOut">
              <a:rPr lang="en-US" dirty="0"/>
              <a:pPr/>
              <a:t>8/28/19</a:t>
            </a:fld>
            <a:endParaRPr lang="en-US" dirty="0"/>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71766878-3199-4EAB-94E7-2D6D11070E14}" type="slidenum">
              <a:rPr lang="en-US" dirty="0"/>
              <a:pPr/>
              <a:t>‹#›</a:t>
            </a:fld>
            <a:endParaRPr lang="en-US" dirty="0"/>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dirty="0"/>
              <a:t>8/28/19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257300"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33864" y="2909102"/>
            <a:ext cx="4800600" cy="299639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dirty="0"/>
              <a:t>8/28/19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dirty="0"/>
              <a:t>8/28/19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dirty="0"/>
              <a:t>8/28/19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zh-CN" altLang="en-US"/>
              <a:t>单击此处编辑母版标题样式</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051" y="6375679"/>
            <a:ext cx="1233355" cy="348462"/>
          </a:xfrm>
        </p:spPr>
        <p:txBody>
          <a:bodyPr/>
          <a:lstStyle/>
          <a:p>
            <a:fld id="{9334D819-9F07-4261-B09B-9E467E5D9002}" type="datetimeFigureOut">
              <a:rPr lang="en-US" dirty="0"/>
              <a:t>8/28/19</a:t>
            </a:fld>
            <a:endParaRPr lang="en-US" dirty="0"/>
          </a:p>
        </p:txBody>
      </p:sp>
      <p:sp>
        <p:nvSpPr>
          <p:cNvPr id="6" name="Footer Placeholder 5"/>
          <p:cNvSpPr>
            <a:spLocks noGrp="1"/>
          </p:cNvSpPr>
          <p:nvPr>
            <p:ph type="ftr" sz="quarter" idx="11"/>
          </p:nvPr>
        </p:nvSpPr>
        <p:spPr>
          <a:xfrm>
            <a:off x="2103620" y="6375679"/>
            <a:ext cx="3482179" cy="345796"/>
          </a:xfrm>
        </p:spPr>
        <p:txBody>
          <a:bodyPr/>
          <a:lstStyle/>
          <a:p>
            <a:endParaRPr lang="en-US" dirty="0"/>
          </a:p>
        </p:txBody>
      </p:sp>
      <p:sp>
        <p:nvSpPr>
          <p:cNvPr id="7" name="Slide Number Placeholder 6"/>
          <p:cNvSpPr>
            <a:spLocks noGrp="1"/>
          </p:cNvSpPr>
          <p:nvPr>
            <p:ph type="sldNum" sz="quarter" idx="12"/>
          </p:nvPr>
        </p:nvSpPr>
        <p:spPr>
          <a:xfrm>
            <a:off x="5691014" y="6375679"/>
            <a:ext cx="1232456" cy="345796"/>
          </a:xfrm>
        </p:spPr>
        <p:txBody>
          <a:bodyPr/>
          <a:lstStyle/>
          <a:p>
            <a:fld id="{71766878-3199-4EAB-94E7-2D6D11070E14}" type="slidenum">
              <a:rPr lang="en-US" dirty="0"/>
              <a:t>‹#›</a:t>
            </a:fld>
            <a:endParaRPr lang="en-US" dirty="0"/>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765950" y="6375679"/>
            <a:ext cx="1232456" cy="348462"/>
          </a:xfrm>
        </p:spPr>
        <p:txBody>
          <a:bodyPr/>
          <a:lstStyle/>
          <a:p>
            <a:fld id="{9334D819-9F07-4261-B09B-9E467E5D9002}" type="datetimeFigureOut">
              <a:rPr lang="en-US" dirty="0"/>
              <a:t>8/28/19</a:t>
            </a:fld>
            <a:endParaRPr lang="en-US" dirty="0"/>
          </a:p>
        </p:txBody>
      </p:sp>
      <p:sp>
        <p:nvSpPr>
          <p:cNvPr id="6" name="Footer Placeholder 5"/>
          <p:cNvSpPr>
            <a:spLocks noGrp="1"/>
          </p:cNvSpPr>
          <p:nvPr>
            <p:ph type="ftr" sz="quarter" idx="11"/>
          </p:nvPr>
        </p:nvSpPr>
        <p:spPr>
          <a:xfrm>
            <a:off x="2103621" y="6375679"/>
            <a:ext cx="3482178" cy="345796"/>
          </a:xfrm>
        </p:spPr>
        <p:txBody>
          <a:bodyPr/>
          <a:lstStyle/>
          <a:p>
            <a:endParaRPr lang="en-US" dirty="0"/>
          </a:p>
        </p:txBody>
      </p:sp>
      <p:sp>
        <p:nvSpPr>
          <p:cNvPr id="7" name="Slide Number Placeholder 6"/>
          <p:cNvSpPr>
            <a:spLocks noGrp="1"/>
          </p:cNvSpPr>
          <p:nvPr>
            <p:ph type="sldNum" sz="quarter" idx="12"/>
          </p:nvPr>
        </p:nvSpPr>
        <p:spPr>
          <a:xfrm>
            <a:off x="5687568" y="6375679"/>
            <a:ext cx="1234440" cy="345796"/>
          </a:xfrm>
        </p:spPr>
        <p:txBody>
          <a:bodyPr/>
          <a:lstStyle/>
          <a:p>
            <a:fld id="{71766878-3199-4EAB-94E7-2D6D11070E14}"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9334D819-9F07-4261-B09B-9E467E5D9002}" type="datetimeFigureOut">
              <a:rPr lang="en-US" dirty="0"/>
              <a:pPr/>
              <a:t>8/28/19</a:t>
            </a:fld>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71766878-3199-4EAB-94E7-2D6D11070E14}" type="slidenum">
              <a:rPr lang="en-US" dirty="0"/>
              <a:pPr/>
              <a:t>‹#›</a:t>
            </a:fld>
            <a:endParaRPr lang="en-US" dirty="0"/>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2046EC-A298-A346-9DDD-7B037CA56A7E}"/>
              </a:ext>
            </a:extLst>
          </p:cNvPr>
          <p:cNvSpPr>
            <a:spLocks noGrp="1"/>
          </p:cNvSpPr>
          <p:nvPr>
            <p:ph type="ctrTitle"/>
          </p:nvPr>
        </p:nvSpPr>
        <p:spPr/>
        <p:txBody>
          <a:bodyPr/>
          <a:lstStyle/>
          <a:p>
            <a:r>
              <a:rPr kumimoji="1" lang="en-US" altLang="zh-CN" dirty="0"/>
              <a:t>Docker</a:t>
            </a:r>
            <a:endParaRPr kumimoji="1" lang="zh-CN" altLang="en-US" dirty="0"/>
          </a:p>
        </p:txBody>
      </p:sp>
      <p:sp>
        <p:nvSpPr>
          <p:cNvPr id="3" name="副标题 2">
            <a:extLst>
              <a:ext uri="{FF2B5EF4-FFF2-40B4-BE49-F238E27FC236}">
                <a16:creationId xmlns:a16="http://schemas.microsoft.com/office/drawing/2014/main" id="{D78A1119-BBE9-304C-A1DD-506A074F1FEB}"/>
              </a:ext>
            </a:extLst>
          </p:cNvPr>
          <p:cNvSpPr>
            <a:spLocks noGrp="1"/>
          </p:cNvSpPr>
          <p:nvPr>
            <p:ph type="subTitle" idx="1"/>
          </p:nvPr>
        </p:nvSpPr>
        <p:spPr/>
        <p:txBody>
          <a:bodyPr/>
          <a:lstStyle/>
          <a:p>
            <a:endParaRPr kumimoji="1" lang="zh-CN" altLang="en-US"/>
          </a:p>
        </p:txBody>
      </p:sp>
    </p:spTree>
    <p:extLst>
      <p:ext uri="{BB962C8B-B14F-4D97-AF65-F5344CB8AC3E}">
        <p14:creationId xmlns:p14="http://schemas.microsoft.com/office/powerpoint/2010/main" val="2636483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Docker-compose</a:t>
            </a:r>
          </a:p>
        </p:txBody>
      </p:sp>
      <p:sp>
        <p:nvSpPr>
          <p:cNvPr id="3" name="矩形 2">
            <a:extLst>
              <a:ext uri="{FF2B5EF4-FFF2-40B4-BE49-F238E27FC236}">
                <a16:creationId xmlns:a16="http://schemas.microsoft.com/office/drawing/2014/main" id="{2095499E-77D0-5C48-8F4C-E9A038C29590}"/>
              </a:ext>
            </a:extLst>
          </p:cNvPr>
          <p:cNvSpPr/>
          <p:nvPr/>
        </p:nvSpPr>
        <p:spPr>
          <a:xfrm>
            <a:off x="1614985" y="1874517"/>
            <a:ext cx="6096000" cy="369332"/>
          </a:xfrm>
          <a:prstGeom prst="rect">
            <a:avLst/>
          </a:prstGeom>
        </p:spPr>
        <p:txBody>
          <a:bodyPr>
            <a:spAutoFit/>
          </a:bodyPr>
          <a:lstStyle/>
          <a:p>
            <a:pPr marL="285750" indent="-285750">
              <a:buFont typeface="Arial" panose="020B0604020202020204" pitchFamily="34" charset="0"/>
              <a:buChar char="•"/>
            </a:pPr>
            <a:r>
              <a:rPr lang="en" altLang="zh-CN" dirty="0">
                <a:solidFill>
                  <a:srgbClr val="3D464D"/>
                </a:solidFill>
                <a:latin typeface="-apple-system"/>
              </a:rPr>
              <a:t>Docker-Compose</a:t>
            </a:r>
            <a:r>
              <a:rPr lang="zh-CN" altLang="en-US" dirty="0">
                <a:solidFill>
                  <a:srgbClr val="3D464D"/>
                </a:solidFill>
                <a:latin typeface="-apple-system"/>
              </a:rPr>
              <a:t>项目是</a:t>
            </a:r>
            <a:r>
              <a:rPr lang="en" altLang="zh-CN" dirty="0">
                <a:solidFill>
                  <a:srgbClr val="3D464D"/>
                </a:solidFill>
                <a:latin typeface="-apple-system"/>
              </a:rPr>
              <a:t>Docker</a:t>
            </a:r>
            <a:r>
              <a:rPr lang="zh-CN" altLang="en-US" dirty="0">
                <a:solidFill>
                  <a:srgbClr val="3D464D"/>
                </a:solidFill>
                <a:latin typeface="-apple-system"/>
              </a:rPr>
              <a:t>官方的开源项目</a:t>
            </a:r>
            <a:r>
              <a:rPr lang="en-US" altLang="zh-CN" dirty="0">
                <a:solidFill>
                  <a:srgbClr val="3D464D"/>
                </a:solidFill>
                <a:latin typeface="-apple-system"/>
              </a:rPr>
              <a:t>.</a:t>
            </a:r>
            <a:endParaRPr lang="zh-CN" altLang="en-US" dirty="0"/>
          </a:p>
        </p:txBody>
      </p:sp>
      <p:pic>
        <p:nvPicPr>
          <p:cNvPr id="5" name="图片 4">
            <a:extLst>
              <a:ext uri="{FF2B5EF4-FFF2-40B4-BE49-F238E27FC236}">
                <a16:creationId xmlns:a16="http://schemas.microsoft.com/office/drawing/2014/main" id="{771349FB-CD7E-C347-A484-5FE876F7D19E}"/>
              </a:ext>
            </a:extLst>
          </p:cNvPr>
          <p:cNvPicPr>
            <a:picLocks noChangeAspect="1"/>
          </p:cNvPicPr>
          <p:nvPr/>
        </p:nvPicPr>
        <p:blipFill>
          <a:blip r:embed="rId3"/>
          <a:stretch>
            <a:fillRect/>
          </a:stretch>
        </p:blipFill>
        <p:spPr>
          <a:xfrm>
            <a:off x="7705802" y="1128451"/>
            <a:ext cx="3486630" cy="3800427"/>
          </a:xfrm>
          <a:prstGeom prst="rect">
            <a:avLst/>
          </a:prstGeom>
        </p:spPr>
      </p:pic>
      <p:sp>
        <p:nvSpPr>
          <p:cNvPr id="6" name="矩形 5">
            <a:extLst>
              <a:ext uri="{FF2B5EF4-FFF2-40B4-BE49-F238E27FC236}">
                <a16:creationId xmlns:a16="http://schemas.microsoft.com/office/drawing/2014/main" id="{8A673ADB-376F-5C4A-9322-D01A6B7E62A3}"/>
              </a:ext>
            </a:extLst>
          </p:cNvPr>
          <p:cNvSpPr/>
          <p:nvPr/>
        </p:nvSpPr>
        <p:spPr>
          <a:xfrm>
            <a:off x="1631316" y="2805249"/>
            <a:ext cx="4666662" cy="369332"/>
          </a:xfrm>
          <a:prstGeom prst="rect">
            <a:avLst/>
          </a:prstGeom>
        </p:spPr>
        <p:txBody>
          <a:bodyPr wrap="none">
            <a:spAutoFit/>
          </a:bodyPr>
          <a:lstStyle/>
          <a:p>
            <a:pPr marL="285750" indent="-285750">
              <a:buFont typeface="Arial" panose="020B0604020202020204" pitchFamily="34" charset="0"/>
              <a:buChar char="•"/>
            </a:pPr>
            <a:r>
              <a:rPr lang="zh-CN" altLang="en-US" dirty="0">
                <a:solidFill>
                  <a:srgbClr val="4D4D4D"/>
                </a:solidFill>
                <a:latin typeface="PingFang SC" panose="020B0400000000000000" pitchFamily="34" charset="-122"/>
                <a:ea typeface="PingFang SC" panose="020B0400000000000000" pitchFamily="34" charset="-122"/>
              </a:rPr>
              <a:t>一个定义和运行多容器的</a:t>
            </a:r>
            <a:r>
              <a:rPr lang="en" altLang="zh-CN" dirty="0">
                <a:solidFill>
                  <a:srgbClr val="4D4D4D"/>
                </a:solidFill>
                <a:latin typeface="PingFang SC" panose="020B0400000000000000" pitchFamily="34" charset="-122"/>
                <a:ea typeface="PingFang SC" panose="020B0400000000000000" pitchFamily="34" charset="-122"/>
              </a:rPr>
              <a:t>docker</a:t>
            </a:r>
            <a:r>
              <a:rPr lang="zh-CN" altLang="en-US" dirty="0">
                <a:solidFill>
                  <a:srgbClr val="4D4D4D"/>
                </a:solidFill>
                <a:latin typeface="PingFang SC" panose="020B0400000000000000" pitchFamily="34" charset="-122"/>
                <a:ea typeface="PingFang SC" panose="020B0400000000000000" pitchFamily="34" charset="-122"/>
              </a:rPr>
              <a:t>应用工具</a:t>
            </a:r>
            <a:endParaRPr lang="zh-CN" altLang="en-US" dirty="0">
              <a:latin typeface="PingFang SC" panose="020B0400000000000000" pitchFamily="34" charset="-122"/>
              <a:ea typeface="PingFang SC" panose="020B0400000000000000" pitchFamily="34" charset="-122"/>
            </a:endParaRPr>
          </a:p>
        </p:txBody>
      </p:sp>
      <p:sp>
        <p:nvSpPr>
          <p:cNvPr id="7" name="矩形 6">
            <a:extLst>
              <a:ext uri="{FF2B5EF4-FFF2-40B4-BE49-F238E27FC236}">
                <a16:creationId xmlns:a16="http://schemas.microsoft.com/office/drawing/2014/main" id="{8E617079-D6F8-5C44-92E3-6A7954511F2C}"/>
              </a:ext>
            </a:extLst>
          </p:cNvPr>
          <p:cNvSpPr/>
          <p:nvPr/>
        </p:nvSpPr>
        <p:spPr>
          <a:xfrm>
            <a:off x="1674177" y="3735981"/>
            <a:ext cx="6205545" cy="369332"/>
          </a:xfrm>
          <a:prstGeom prst="rect">
            <a:avLst/>
          </a:prstGeom>
        </p:spPr>
        <p:txBody>
          <a:bodyPr wrap="none">
            <a:spAutoFit/>
          </a:bodyPr>
          <a:lstStyle/>
          <a:p>
            <a:pPr marL="285750" indent="-285750">
              <a:buFont typeface="Arial" panose="020B0604020202020204" pitchFamily="34" charset="0"/>
              <a:buChar char="•"/>
            </a:pPr>
            <a:r>
              <a:rPr lang="en" altLang="zh-CN" dirty="0">
                <a:solidFill>
                  <a:srgbClr val="4D4D4D"/>
                </a:solidFill>
                <a:latin typeface="PingFang SC" panose="020B0400000000000000" pitchFamily="34" charset="-122"/>
                <a:ea typeface="PingFang SC" panose="020B0400000000000000" pitchFamily="34" charset="-122"/>
              </a:rPr>
              <a:t>docker-</a:t>
            </a:r>
            <a:r>
              <a:rPr lang="en" altLang="zh-CN" dirty="0" err="1">
                <a:solidFill>
                  <a:srgbClr val="4D4D4D"/>
                </a:solidFill>
                <a:latin typeface="PingFang SC" panose="020B0400000000000000" pitchFamily="34" charset="-122"/>
                <a:ea typeface="PingFang SC" panose="020B0400000000000000" pitchFamily="34" charset="-122"/>
              </a:rPr>
              <a:t>compose.yml</a:t>
            </a:r>
            <a:r>
              <a:rPr lang="zh-CN" altLang="en-US" dirty="0">
                <a:solidFill>
                  <a:srgbClr val="4D4D4D"/>
                </a:solidFill>
                <a:latin typeface="PingFang SC" panose="020B0400000000000000" pitchFamily="34" charset="-122"/>
                <a:ea typeface="PingFang SC" panose="020B0400000000000000" pitchFamily="34" charset="-122"/>
              </a:rPr>
              <a:t>文件来定义一组相关联的应用容器</a:t>
            </a:r>
            <a:endParaRPr lang="zh-CN" altLang="en-US"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3429266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err="1">
                <a:latin typeface="PingFang SC" panose="020B0400000000000000" pitchFamily="34" charset="-122"/>
                <a:ea typeface="PingFang SC" panose="020B0400000000000000" pitchFamily="34" charset="-122"/>
              </a:rPr>
              <a:t>portainer</a:t>
            </a:r>
            <a:endParaRPr kumimoji="1" lang="en-US" altLang="zh-CN" cap="none"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32733310-179D-2443-BF33-7EFAA43FAE19}"/>
              </a:ext>
            </a:extLst>
          </p:cNvPr>
          <p:cNvPicPr>
            <a:picLocks noChangeAspect="1"/>
          </p:cNvPicPr>
          <p:nvPr/>
        </p:nvPicPr>
        <p:blipFill>
          <a:blip r:embed="rId3"/>
          <a:stretch>
            <a:fillRect/>
          </a:stretch>
        </p:blipFill>
        <p:spPr>
          <a:xfrm>
            <a:off x="2028970" y="1497783"/>
            <a:ext cx="8374267" cy="5233917"/>
          </a:xfrm>
          <a:prstGeom prst="rect">
            <a:avLst/>
          </a:prstGeom>
        </p:spPr>
      </p:pic>
      <p:sp>
        <p:nvSpPr>
          <p:cNvPr id="8" name="矩形 7">
            <a:extLst>
              <a:ext uri="{FF2B5EF4-FFF2-40B4-BE49-F238E27FC236}">
                <a16:creationId xmlns:a16="http://schemas.microsoft.com/office/drawing/2014/main" id="{BCE4C678-306E-4241-AFF8-FB6A38A25EC9}"/>
              </a:ext>
            </a:extLst>
          </p:cNvPr>
          <p:cNvSpPr/>
          <p:nvPr/>
        </p:nvSpPr>
        <p:spPr>
          <a:xfrm>
            <a:off x="1251678" y="1128451"/>
            <a:ext cx="11245754" cy="338554"/>
          </a:xfrm>
          <a:prstGeom prst="rect">
            <a:avLst/>
          </a:prstGeom>
        </p:spPr>
        <p:txBody>
          <a:bodyPr wrap="square">
            <a:spAutoFit/>
          </a:bodyPr>
          <a:lstStyle/>
          <a:p>
            <a:r>
              <a:rPr lang="en" altLang="zh-CN" sz="1600" dirty="0">
                <a:latin typeface="PingFang SC" panose="020B0400000000000000" pitchFamily="34" charset="-122"/>
                <a:ea typeface="PingFang SC" panose="020B0400000000000000" pitchFamily="34" charset="-122"/>
              </a:rPr>
              <a:t>docker run -d -p 9000:9000 -v /var/run/</a:t>
            </a:r>
            <a:r>
              <a:rPr lang="en" altLang="zh-CN" sz="1600" dirty="0" err="1">
                <a:latin typeface="PingFang SC" panose="020B0400000000000000" pitchFamily="34" charset="-122"/>
                <a:ea typeface="PingFang SC" panose="020B0400000000000000" pitchFamily="34" charset="-122"/>
              </a:rPr>
              <a:t>docker.sock</a:t>
            </a:r>
            <a:r>
              <a:rPr lang="en" altLang="zh-CN" sz="1600" dirty="0">
                <a:latin typeface="PingFang SC" panose="020B0400000000000000" pitchFamily="34" charset="-122"/>
                <a:ea typeface="PingFang SC" panose="020B0400000000000000" pitchFamily="34" charset="-122"/>
              </a:rPr>
              <a:t>:/var/run/</a:t>
            </a:r>
            <a:r>
              <a:rPr lang="en" altLang="zh-CN" sz="1600" dirty="0" err="1">
                <a:latin typeface="PingFang SC" panose="020B0400000000000000" pitchFamily="34" charset="-122"/>
                <a:ea typeface="PingFang SC" panose="020B0400000000000000" pitchFamily="34" charset="-122"/>
              </a:rPr>
              <a:t>docker.sock</a:t>
            </a:r>
            <a:r>
              <a:rPr lang="en" altLang="zh-CN" sz="1600" dirty="0">
                <a:latin typeface="PingFang SC" panose="020B0400000000000000" pitchFamily="34" charset="-122"/>
                <a:ea typeface="PingFang SC" panose="020B0400000000000000" pitchFamily="34" charset="-122"/>
              </a:rPr>
              <a:t> </a:t>
            </a:r>
            <a:r>
              <a:rPr lang="en" altLang="zh-CN" sz="1600" dirty="0" err="1">
                <a:latin typeface="PingFang SC" panose="020B0400000000000000" pitchFamily="34" charset="-122"/>
                <a:ea typeface="PingFang SC" panose="020B0400000000000000" pitchFamily="34" charset="-122"/>
              </a:rPr>
              <a:t>portainer</a:t>
            </a:r>
            <a:r>
              <a:rPr lang="en" altLang="zh-CN" sz="1600" dirty="0">
                <a:latin typeface="PingFang SC" panose="020B0400000000000000" pitchFamily="34" charset="-122"/>
                <a:ea typeface="PingFang SC" panose="020B0400000000000000" pitchFamily="34" charset="-122"/>
              </a:rPr>
              <a:t>/</a:t>
            </a:r>
            <a:r>
              <a:rPr lang="en" altLang="zh-CN" sz="1600" dirty="0" err="1">
                <a:latin typeface="PingFang SC" panose="020B0400000000000000" pitchFamily="34" charset="-122"/>
                <a:ea typeface="PingFang SC" panose="020B0400000000000000" pitchFamily="34" charset="-122"/>
              </a:rPr>
              <a:t>portainer</a:t>
            </a:r>
            <a:endParaRPr lang="zh-CN" altLang="en-US" sz="16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141654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lang="zh-CN" altLang="en-US" dirty="0">
                <a:latin typeface="PingFang SC" panose="020B0400000000000000" pitchFamily="34" charset="-122"/>
                <a:ea typeface="PingFang SC" panose="020B0400000000000000" pitchFamily="34" charset="-122"/>
              </a:rPr>
              <a:t>容器和虚拟机</a:t>
            </a:r>
            <a:endParaRPr kumimoji="1" lang="zh-CN" altLang="en-US"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DE773C94-C166-8843-9B65-70CBD002D315}"/>
              </a:ext>
            </a:extLst>
          </p:cNvPr>
          <p:cNvPicPr>
            <a:picLocks noChangeAspect="1"/>
          </p:cNvPicPr>
          <p:nvPr/>
        </p:nvPicPr>
        <p:blipFill>
          <a:blip r:embed="rId3"/>
          <a:stretch>
            <a:fillRect/>
          </a:stretch>
        </p:blipFill>
        <p:spPr>
          <a:xfrm>
            <a:off x="2396018" y="1874517"/>
            <a:ext cx="7138399" cy="3696104"/>
          </a:xfrm>
          <a:prstGeom prst="rect">
            <a:avLst/>
          </a:prstGeom>
        </p:spPr>
      </p:pic>
    </p:spTree>
    <p:extLst>
      <p:ext uri="{BB962C8B-B14F-4D97-AF65-F5344CB8AC3E}">
        <p14:creationId xmlns:p14="http://schemas.microsoft.com/office/powerpoint/2010/main" val="386036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Docker</a:t>
            </a:r>
            <a:r>
              <a:rPr kumimoji="1" lang="zh-CN" altLang="en-US" cap="none" dirty="0">
                <a:latin typeface="PingFang SC" panose="020B0400000000000000" pitchFamily="34" charset="-122"/>
                <a:ea typeface="PingFang SC" panose="020B0400000000000000" pitchFamily="34" charset="-122"/>
              </a:rPr>
              <a:t>和</a:t>
            </a:r>
            <a:r>
              <a:rPr kumimoji="1" lang="en-US" altLang="zh-CN" cap="none" dirty="0">
                <a:latin typeface="PingFang SC" panose="020B0400000000000000" pitchFamily="34" charset="-122"/>
                <a:ea typeface="PingFang SC" panose="020B0400000000000000" pitchFamily="34" charset="-122"/>
              </a:rPr>
              <a:t>Google</a:t>
            </a:r>
            <a:endParaRPr kumimoji="1" lang="zh-CN" altLang="en-US" cap="none" dirty="0">
              <a:latin typeface="PingFang SC" panose="020B0400000000000000" pitchFamily="34" charset="-122"/>
              <a:ea typeface="PingFang SC" panose="020B0400000000000000" pitchFamily="34" charset="-122"/>
            </a:endParaRPr>
          </a:p>
        </p:txBody>
      </p:sp>
      <p:pic>
        <p:nvPicPr>
          <p:cNvPr id="4" name="内容占位符 3">
            <a:extLst>
              <a:ext uri="{FF2B5EF4-FFF2-40B4-BE49-F238E27FC236}">
                <a16:creationId xmlns:a16="http://schemas.microsoft.com/office/drawing/2014/main" id="{ECB0E085-C5DA-2B4B-BAD5-EA768915DDED}"/>
              </a:ext>
            </a:extLst>
          </p:cNvPr>
          <p:cNvPicPr>
            <a:picLocks noGrp="1" noChangeAspect="1"/>
          </p:cNvPicPr>
          <p:nvPr>
            <p:ph idx="1"/>
          </p:nvPr>
        </p:nvPicPr>
        <p:blipFill>
          <a:blip r:embed="rId3"/>
          <a:stretch>
            <a:fillRect/>
          </a:stretch>
        </p:blipFill>
        <p:spPr>
          <a:xfrm>
            <a:off x="7095911" y="1874517"/>
            <a:ext cx="3708400" cy="2882900"/>
          </a:xfrm>
          <a:prstGeom prst="rect">
            <a:avLst/>
          </a:prstGeom>
        </p:spPr>
      </p:pic>
      <p:sp>
        <p:nvSpPr>
          <p:cNvPr id="5" name="矩形 4">
            <a:extLst>
              <a:ext uri="{FF2B5EF4-FFF2-40B4-BE49-F238E27FC236}">
                <a16:creationId xmlns:a16="http://schemas.microsoft.com/office/drawing/2014/main" id="{B7A1052F-C380-FB4E-9DF0-B26F83DE36DB}"/>
              </a:ext>
            </a:extLst>
          </p:cNvPr>
          <p:cNvSpPr/>
          <p:nvPr/>
        </p:nvSpPr>
        <p:spPr>
          <a:xfrm>
            <a:off x="8513882" y="5004032"/>
            <a:ext cx="1349280" cy="369332"/>
          </a:xfrm>
          <a:prstGeom prst="rect">
            <a:avLst/>
          </a:prstGeom>
        </p:spPr>
        <p:txBody>
          <a:bodyPr wrap="none">
            <a:spAutoFit/>
          </a:bodyPr>
          <a:lstStyle/>
          <a:p>
            <a:r>
              <a:rPr lang="en" altLang="zh-CN" dirty="0">
                <a:solidFill>
                  <a:srgbClr val="404040"/>
                </a:solidFill>
                <a:latin typeface="-apple-system"/>
              </a:rPr>
              <a:t>Jeffrey Dean</a:t>
            </a:r>
            <a:endParaRPr lang="zh-CN" altLang="en-US" dirty="0"/>
          </a:p>
        </p:txBody>
      </p:sp>
      <p:sp>
        <p:nvSpPr>
          <p:cNvPr id="6" name="矩形 5">
            <a:extLst>
              <a:ext uri="{FF2B5EF4-FFF2-40B4-BE49-F238E27FC236}">
                <a16:creationId xmlns:a16="http://schemas.microsoft.com/office/drawing/2014/main" id="{F063B711-5C99-4F44-A055-0FCB69DCE51A}"/>
              </a:ext>
            </a:extLst>
          </p:cNvPr>
          <p:cNvSpPr/>
          <p:nvPr/>
        </p:nvSpPr>
        <p:spPr>
          <a:xfrm>
            <a:off x="1162691" y="1742388"/>
            <a:ext cx="6096000" cy="369332"/>
          </a:xfrm>
          <a:prstGeom prst="rect">
            <a:avLst/>
          </a:prstGeom>
        </p:spPr>
        <p:txBody>
          <a:bodyPr>
            <a:spAutoFit/>
          </a:bodyPr>
          <a:lstStyle/>
          <a:p>
            <a:r>
              <a:rPr lang="en" altLang="zh-CN" dirty="0">
                <a:solidFill>
                  <a:srgbClr val="404040"/>
                </a:solidFill>
                <a:latin typeface="-apple-system"/>
              </a:rPr>
              <a:t>Jeffrey Dean </a:t>
            </a:r>
            <a:r>
              <a:rPr lang="en-US" altLang="zh-CN" dirty="0">
                <a:solidFill>
                  <a:srgbClr val="404040"/>
                </a:solidFill>
                <a:latin typeface="-apple-system"/>
              </a:rPr>
              <a:t>2004</a:t>
            </a:r>
            <a:r>
              <a:rPr lang="zh-CN" altLang="en-US" dirty="0">
                <a:solidFill>
                  <a:srgbClr val="404040"/>
                </a:solidFill>
                <a:latin typeface="-apple-system"/>
              </a:rPr>
              <a:t>年的 </a:t>
            </a:r>
            <a:r>
              <a:rPr lang="en" altLang="zh-CN" dirty="0">
                <a:solidFill>
                  <a:srgbClr val="404040"/>
                </a:solidFill>
                <a:latin typeface="-apple-system"/>
              </a:rPr>
              <a:t>OSDI</a:t>
            </a:r>
            <a:r>
              <a:rPr lang="zh-CN" altLang="en-US" dirty="0">
                <a:solidFill>
                  <a:srgbClr val="404040"/>
                </a:solidFill>
                <a:latin typeface="-apple-system"/>
              </a:rPr>
              <a:t>会议</a:t>
            </a:r>
            <a:r>
              <a:rPr lang="en-US" altLang="zh-CN" dirty="0">
                <a:solidFill>
                  <a:srgbClr val="404040"/>
                </a:solidFill>
                <a:latin typeface="-apple-system"/>
              </a:rPr>
              <a:t> </a:t>
            </a:r>
            <a:r>
              <a:rPr lang="zh-CN" altLang="en-US" dirty="0">
                <a:solidFill>
                  <a:srgbClr val="404040"/>
                </a:solidFill>
                <a:latin typeface="-apple-system"/>
              </a:rPr>
              <a:t> </a:t>
            </a:r>
            <a:r>
              <a:rPr lang="en" altLang="zh-CN" dirty="0">
                <a:solidFill>
                  <a:srgbClr val="404040"/>
                </a:solidFill>
                <a:latin typeface="-apple-system"/>
              </a:rPr>
              <a:t>MapReduce </a:t>
            </a:r>
            <a:r>
              <a:rPr lang="zh-CN" altLang="en-US" dirty="0">
                <a:solidFill>
                  <a:srgbClr val="404040"/>
                </a:solidFill>
                <a:latin typeface="-apple-system"/>
              </a:rPr>
              <a:t>论文</a:t>
            </a:r>
            <a:endParaRPr lang="zh-CN" altLang="en-US" dirty="0"/>
          </a:p>
        </p:txBody>
      </p:sp>
      <p:sp>
        <p:nvSpPr>
          <p:cNvPr id="8" name="矩形 7">
            <a:extLst>
              <a:ext uri="{FF2B5EF4-FFF2-40B4-BE49-F238E27FC236}">
                <a16:creationId xmlns:a16="http://schemas.microsoft.com/office/drawing/2014/main" id="{554E48A4-74CB-7542-B0CC-B71BF232EF97}"/>
              </a:ext>
            </a:extLst>
          </p:cNvPr>
          <p:cNvSpPr/>
          <p:nvPr/>
        </p:nvSpPr>
        <p:spPr>
          <a:xfrm>
            <a:off x="1162691" y="2642888"/>
            <a:ext cx="6096000" cy="338554"/>
          </a:xfrm>
          <a:prstGeom prst="rect">
            <a:avLst/>
          </a:prstGeom>
        </p:spPr>
        <p:txBody>
          <a:bodyPr>
            <a:spAutoFit/>
          </a:bodyPr>
          <a:lstStyle/>
          <a:p>
            <a:r>
              <a:rPr lang="en" altLang="zh-CN" sz="1600" dirty="0">
                <a:solidFill>
                  <a:srgbClr val="404040"/>
                </a:solidFill>
                <a:latin typeface="PingFang SC" panose="020B0400000000000000" pitchFamily="34" charset="-122"/>
                <a:ea typeface="PingFang SC" panose="020B0400000000000000" pitchFamily="34" charset="-122"/>
              </a:rPr>
              <a:t>Google</a:t>
            </a:r>
            <a:r>
              <a:rPr lang="zh-CN" altLang="en-US" sz="1600" dirty="0">
                <a:solidFill>
                  <a:srgbClr val="404040"/>
                </a:solidFill>
                <a:latin typeface="PingFang SC" panose="020B0400000000000000" pitchFamily="34" charset="-122"/>
                <a:ea typeface="PingFang SC" panose="020B0400000000000000" pitchFamily="34" charset="-122"/>
              </a:rPr>
              <a:t>的</a:t>
            </a:r>
            <a:r>
              <a:rPr lang="en" altLang="zh-CN" sz="1600" dirty="0">
                <a:solidFill>
                  <a:srgbClr val="404040"/>
                </a:solidFill>
                <a:latin typeface="PingFang SC" panose="020B0400000000000000" pitchFamily="34" charset="-122"/>
                <a:ea typeface="PingFang SC" panose="020B0400000000000000" pitchFamily="34" charset="-122"/>
              </a:rPr>
              <a:t>MapReduce</a:t>
            </a:r>
            <a:r>
              <a:rPr lang="zh-CN" altLang="en-US" sz="1600" dirty="0">
                <a:solidFill>
                  <a:srgbClr val="404040"/>
                </a:solidFill>
                <a:latin typeface="PingFang SC" panose="020B0400000000000000" pitchFamily="34" charset="-122"/>
                <a:ea typeface="PingFang SC" panose="020B0400000000000000" pitchFamily="34" charset="-122"/>
              </a:rPr>
              <a:t>离线计算</a:t>
            </a:r>
            <a:endParaRPr lang="zh-CN" altLang="en-US" sz="1600" dirty="0">
              <a:latin typeface="PingFang SC" panose="020B0400000000000000" pitchFamily="34" charset="-122"/>
              <a:ea typeface="PingFang SC" panose="020B0400000000000000" pitchFamily="34" charset="-122"/>
            </a:endParaRPr>
          </a:p>
        </p:txBody>
      </p:sp>
      <p:sp>
        <p:nvSpPr>
          <p:cNvPr id="9" name="矩形 8">
            <a:extLst>
              <a:ext uri="{FF2B5EF4-FFF2-40B4-BE49-F238E27FC236}">
                <a16:creationId xmlns:a16="http://schemas.microsoft.com/office/drawing/2014/main" id="{19C54560-4108-8341-A803-499B513A8202}"/>
              </a:ext>
            </a:extLst>
          </p:cNvPr>
          <p:cNvSpPr/>
          <p:nvPr/>
        </p:nvSpPr>
        <p:spPr>
          <a:xfrm>
            <a:off x="1251678" y="3515912"/>
            <a:ext cx="6096000" cy="338554"/>
          </a:xfrm>
          <a:prstGeom prst="rect">
            <a:avLst/>
          </a:prstGeom>
        </p:spPr>
        <p:txBody>
          <a:bodyPr>
            <a:spAutoFit/>
          </a:bodyPr>
          <a:lstStyle/>
          <a:p>
            <a:r>
              <a:rPr lang="en" altLang="zh-CN" sz="1600" dirty="0">
                <a:solidFill>
                  <a:srgbClr val="404040"/>
                </a:solidFill>
                <a:latin typeface="-apple-system"/>
              </a:rPr>
              <a:t>Linux Kernel</a:t>
            </a:r>
            <a:r>
              <a:rPr lang="en-US" altLang="zh-CN" sz="1600" dirty="0">
                <a:solidFill>
                  <a:srgbClr val="404040"/>
                </a:solidFill>
                <a:latin typeface="-apple-system"/>
              </a:rPr>
              <a:t>-&gt;</a:t>
            </a:r>
            <a:r>
              <a:rPr lang="en" altLang="zh-CN" sz="1600" dirty="0">
                <a:solidFill>
                  <a:srgbClr val="404040"/>
                </a:solidFill>
                <a:latin typeface="-apple-system"/>
              </a:rPr>
              <a:t>Control Groups</a:t>
            </a:r>
            <a:r>
              <a:rPr lang="en-US" altLang="zh-CN" sz="1600" dirty="0">
                <a:solidFill>
                  <a:srgbClr val="404040"/>
                </a:solidFill>
                <a:latin typeface="-apple-system"/>
              </a:rPr>
              <a:t>+</a:t>
            </a:r>
            <a:r>
              <a:rPr lang="en" altLang="zh-CN" sz="1600" dirty="0">
                <a:solidFill>
                  <a:srgbClr val="404040"/>
                </a:solidFill>
                <a:latin typeface="-apple-system"/>
              </a:rPr>
              <a:t>chroot  </a:t>
            </a:r>
            <a:r>
              <a:rPr lang="zh-CN" altLang="en" sz="1600" dirty="0">
                <a:solidFill>
                  <a:srgbClr val="404040"/>
                </a:solidFill>
                <a:latin typeface="-apple-system"/>
              </a:rPr>
              <a:t>进程</a:t>
            </a:r>
            <a:r>
              <a:rPr lang="zh-CN" altLang="en-US" sz="1600" dirty="0">
                <a:solidFill>
                  <a:srgbClr val="404040"/>
                </a:solidFill>
                <a:latin typeface="-apple-system"/>
              </a:rPr>
              <a:t>隔离</a:t>
            </a:r>
            <a:r>
              <a:rPr lang="en-US" altLang="zh-CN" sz="1600" dirty="0">
                <a:solidFill>
                  <a:srgbClr val="404040"/>
                </a:solidFill>
                <a:latin typeface="-apple-system"/>
              </a:rPr>
              <a:t> </a:t>
            </a:r>
            <a:endParaRPr lang="zh-CN" altLang="en-US" sz="1600" dirty="0"/>
          </a:p>
        </p:txBody>
      </p:sp>
      <p:sp>
        <p:nvSpPr>
          <p:cNvPr id="10" name="矩形 9">
            <a:extLst>
              <a:ext uri="{FF2B5EF4-FFF2-40B4-BE49-F238E27FC236}">
                <a16:creationId xmlns:a16="http://schemas.microsoft.com/office/drawing/2014/main" id="{10EB95CF-D37B-D445-86C9-A6DF054DAAE8}"/>
              </a:ext>
            </a:extLst>
          </p:cNvPr>
          <p:cNvSpPr/>
          <p:nvPr/>
        </p:nvSpPr>
        <p:spPr>
          <a:xfrm>
            <a:off x="1251678" y="4284283"/>
            <a:ext cx="6096000" cy="338554"/>
          </a:xfrm>
          <a:prstGeom prst="rect">
            <a:avLst/>
          </a:prstGeom>
        </p:spPr>
        <p:txBody>
          <a:bodyPr>
            <a:spAutoFit/>
          </a:bodyPr>
          <a:lstStyle/>
          <a:p>
            <a:r>
              <a:rPr lang="en" altLang="zh-CN" sz="1600" dirty="0">
                <a:solidFill>
                  <a:srgbClr val="404040"/>
                </a:solidFill>
                <a:latin typeface="-apple-system"/>
              </a:rPr>
              <a:t>Borg</a:t>
            </a:r>
            <a:r>
              <a:rPr lang="en-US" altLang="zh-CN" sz="1600" dirty="0">
                <a:solidFill>
                  <a:srgbClr val="404040"/>
                </a:solidFill>
                <a:latin typeface="-apple-system"/>
              </a:rPr>
              <a:t>, G</a:t>
            </a:r>
            <a:r>
              <a:rPr lang="en" altLang="zh-CN" sz="1600" dirty="0" err="1">
                <a:solidFill>
                  <a:srgbClr val="404040"/>
                </a:solidFill>
                <a:latin typeface="-apple-system"/>
              </a:rPr>
              <a:t>oogle</a:t>
            </a:r>
            <a:r>
              <a:rPr lang="zh-CN" altLang="en-US" sz="1600" dirty="0">
                <a:solidFill>
                  <a:srgbClr val="404040"/>
                </a:solidFill>
                <a:latin typeface="-apple-system"/>
              </a:rPr>
              <a:t>的分布式计算调度系统</a:t>
            </a:r>
            <a:endParaRPr lang="zh-CN" altLang="en-US" sz="1600" dirty="0"/>
          </a:p>
        </p:txBody>
      </p:sp>
      <p:sp>
        <p:nvSpPr>
          <p:cNvPr id="11" name="矩形 10">
            <a:extLst>
              <a:ext uri="{FF2B5EF4-FFF2-40B4-BE49-F238E27FC236}">
                <a16:creationId xmlns:a16="http://schemas.microsoft.com/office/drawing/2014/main" id="{D0F26134-0402-A848-A9A9-6B073566EDD7}"/>
              </a:ext>
            </a:extLst>
          </p:cNvPr>
          <p:cNvSpPr/>
          <p:nvPr/>
        </p:nvSpPr>
        <p:spPr>
          <a:xfrm>
            <a:off x="1251678" y="5157307"/>
            <a:ext cx="2079415" cy="338554"/>
          </a:xfrm>
          <a:prstGeom prst="rect">
            <a:avLst/>
          </a:prstGeom>
        </p:spPr>
        <p:txBody>
          <a:bodyPr wrap="none">
            <a:spAutoFit/>
          </a:bodyPr>
          <a:lstStyle/>
          <a:p>
            <a:r>
              <a:rPr lang="en" altLang="zh-CN" sz="1600" dirty="0">
                <a:solidFill>
                  <a:srgbClr val="404040"/>
                </a:solidFill>
                <a:latin typeface="PingFang SC" panose="020B0400000000000000" pitchFamily="34" charset="-122"/>
                <a:ea typeface="PingFang SC" panose="020B0400000000000000" pitchFamily="34" charset="-122"/>
              </a:rPr>
              <a:t>Google</a:t>
            </a:r>
            <a:r>
              <a:rPr lang="zh-CN" altLang="en-US" sz="1600" dirty="0">
                <a:solidFill>
                  <a:srgbClr val="404040"/>
                </a:solidFill>
                <a:latin typeface="PingFang SC" panose="020B0400000000000000" pitchFamily="34" charset="-122"/>
                <a:ea typeface="PingFang SC" panose="020B0400000000000000" pitchFamily="34" charset="-122"/>
              </a:rPr>
              <a:t>开源</a:t>
            </a:r>
            <a:r>
              <a:rPr lang="en-US" altLang="zh-CN" sz="1600" dirty="0" err="1">
                <a:solidFill>
                  <a:srgbClr val="404040"/>
                </a:solidFill>
                <a:latin typeface="PingFang SC" panose="020B0400000000000000" pitchFamily="34" charset="-122"/>
                <a:ea typeface="PingFang SC" panose="020B0400000000000000" pitchFamily="34" charset="-122"/>
              </a:rPr>
              <a:t>Cgroups</a:t>
            </a:r>
            <a:endParaRPr lang="zh-CN" altLang="en-US" sz="1600" dirty="0">
              <a:latin typeface="PingFang SC" panose="020B0400000000000000" pitchFamily="34" charset="-122"/>
              <a:ea typeface="PingFang SC" panose="020B0400000000000000" pitchFamily="34" charset="-122"/>
            </a:endParaRPr>
          </a:p>
        </p:txBody>
      </p:sp>
    </p:spTree>
    <p:extLst>
      <p:ext uri="{BB962C8B-B14F-4D97-AF65-F5344CB8AC3E}">
        <p14:creationId xmlns:p14="http://schemas.microsoft.com/office/powerpoint/2010/main" val="14028849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Docker</a:t>
            </a:r>
            <a:r>
              <a:rPr kumimoji="1" lang="zh-CN" altLang="en-US" dirty="0">
                <a:latin typeface="PingFang SC" panose="020B0400000000000000" pitchFamily="34" charset="-122"/>
                <a:ea typeface="PingFang SC" panose="020B0400000000000000" pitchFamily="34" charset="-122"/>
              </a:rPr>
              <a:t>和</a:t>
            </a:r>
            <a:r>
              <a:rPr kumimoji="1" lang="en-US" altLang="zh-CN" cap="none" dirty="0">
                <a:latin typeface="PingFang SC" panose="020B0400000000000000" pitchFamily="34" charset="-122"/>
                <a:ea typeface="PingFang SC" panose="020B0400000000000000" pitchFamily="34" charset="-122"/>
              </a:rPr>
              <a:t>Go</a:t>
            </a:r>
            <a:endParaRPr kumimoji="1" lang="zh-CN" altLang="en-US" cap="none" dirty="0">
              <a:latin typeface="PingFang SC" panose="020B0400000000000000" pitchFamily="34" charset="-122"/>
              <a:ea typeface="PingFang SC" panose="020B0400000000000000" pitchFamily="34" charset="-122"/>
            </a:endParaRPr>
          </a:p>
        </p:txBody>
      </p:sp>
      <p:sp>
        <p:nvSpPr>
          <p:cNvPr id="6" name="矩形 5">
            <a:extLst>
              <a:ext uri="{FF2B5EF4-FFF2-40B4-BE49-F238E27FC236}">
                <a16:creationId xmlns:a16="http://schemas.microsoft.com/office/drawing/2014/main" id="{F063B711-5C99-4F44-A055-0FCB69DCE51A}"/>
              </a:ext>
            </a:extLst>
          </p:cNvPr>
          <p:cNvSpPr/>
          <p:nvPr/>
        </p:nvSpPr>
        <p:spPr>
          <a:xfrm>
            <a:off x="920199" y="1602768"/>
            <a:ext cx="10320391"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相对于</a:t>
            </a:r>
            <a:r>
              <a:rPr lang="en" altLang="zh-CN" sz="2000" dirty="0">
                <a:solidFill>
                  <a:srgbClr val="404040"/>
                </a:solidFill>
                <a:latin typeface="PingFang SC" panose="020B0400000000000000" pitchFamily="34" charset="-122"/>
                <a:ea typeface="PingFang SC" panose="020B0400000000000000" pitchFamily="34" charset="-122"/>
              </a:rPr>
              <a:t>C/C </a:t>
            </a:r>
            <a:r>
              <a:rPr lang="zh-CN" altLang="en-US" sz="2000" dirty="0">
                <a:solidFill>
                  <a:srgbClr val="404040"/>
                </a:solidFill>
                <a:latin typeface="PingFang SC" panose="020B0400000000000000" pitchFamily="34" charset="-122"/>
                <a:ea typeface="PingFang SC" panose="020B0400000000000000" pitchFamily="34" charset="-122"/>
              </a:rPr>
              <a:t>开发难度低，运维维护成本小</a:t>
            </a:r>
          </a:p>
        </p:txBody>
      </p:sp>
      <p:pic>
        <p:nvPicPr>
          <p:cNvPr id="12" name="图片 11">
            <a:extLst>
              <a:ext uri="{FF2B5EF4-FFF2-40B4-BE49-F238E27FC236}">
                <a16:creationId xmlns:a16="http://schemas.microsoft.com/office/drawing/2014/main" id="{AB6292B9-A882-CD4F-A548-79CDA44D7AF5}"/>
              </a:ext>
            </a:extLst>
          </p:cNvPr>
          <p:cNvPicPr>
            <a:picLocks noChangeAspect="1"/>
          </p:cNvPicPr>
          <p:nvPr/>
        </p:nvPicPr>
        <p:blipFill>
          <a:blip r:embed="rId3"/>
          <a:stretch>
            <a:fillRect/>
          </a:stretch>
        </p:blipFill>
        <p:spPr>
          <a:xfrm>
            <a:off x="8545347" y="1280400"/>
            <a:ext cx="2607251" cy="3548670"/>
          </a:xfrm>
          <a:prstGeom prst="rect">
            <a:avLst/>
          </a:prstGeom>
        </p:spPr>
      </p:pic>
      <p:sp>
        <p:nvSpPr>
          <p:cNvPr id="13" name="矩形 12">
            <a:extLst>
              <a:ext uri="{FF2B5EF4-FFF2-40B4-BE49-F238E27FC236}">
                <a16:creationId xmlns:a16="http://schemas.microsoft.com/office/drawing/2014/main" id="{9ACC2EFB-EF82-4C4A-8075-758064D64029}"/>
              </a:ext>
            </a:extLst>
          </p:cNvPr>
          <p:cNvSpPr/>
          <p:nvPr/>
        </p:nvSpPr>
        <p:spPr>
          <a:xfrm>
            <a:off x="920198" y="2490989"/>
            <a:ext cx="10320391"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相对于</a:t>
            </a:r>
            <a:r>
              <a:rPr lang="en" altLang="zh-CN" sz="2000" dirty="0">
                <a:solidFill>
                  <a:srgbClr val="404040"/>
                </a:solidFill>
                <a:latin typeface="PingFang SC" panose="020B0400000000000000" pitchFamily="34" charset="-122"/>
                <a:ea typeface="PingFang SC" panose="020B0400000000000000" pitchFamily="34" charset="-122"/>
              </a:rPr>
              <a:t>python</a:t>
            </a:r>
            <a:r>
              <a:rPr lang="zh-CN" altLang="en" sz="2000" dirty="0">
                <a:solidFill>
                  <a:srgbClr val="404040"/>
                </a:solidFill>
                <a:latin typeface="PingFang SC" panose="020B0400000000000000" pitchFamily="34" charset="-122"/>
                <a:ea typeface="PingFang SC" panose="020B0400000000000000" pitchFamily="34" charset="-122"/>
              </a:rPr>
              <a:t>，</a:t>
            </a:r>
            <a:r>
              <a:rPr lang="zh-CN" altLang="en-US" sz="2000" dirty="0">
                <a:solidFill>
                  <a:srgbClr val="404040"/>
                </a:solidFill>
                <a:latin typeface="PingFang SC" panose="020B0400000000000000" pitchFamily="34" charset="-122"/>
                <a:ea typeface="PingFang SC" panose="020B0400000000000000" pitchFamily="34" charset="-122"/>
              </a:rPr>
              <a:t>生成的是静态文件，有效避免低级错误</a:t>
            </a:r>
          </a:p>
        </p:txBody>
      </p:sp>
      <p:sp>
        <p:nvSpPr>
          <p:cNvPr id="14" name="矩形 13">
            <a:extLst>
              <a:ext uri="{FF2B5EF4-FFF2-40B4-BE49-F238E27FC236}">
                <a16:creationId xmlns:a16="http://schemas.microsoft.com/office/drawing/2014/main" id="{805B0C5C-1C83-6A40-BA5E-5CDB53D48220}"/>
              </a:ext>
            </a:extLst>
          </p:cNvPr>
          <p:cNvSpPr/>
          <p:nvPr/>
        </p:nvSpPr>
        <p:spPr>
          <a:xfrm>
            <a:off x="920197" y="4129159"/>
            <a:ext cx="6405277"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部署简单，生成静态文件，有</a:t>
            </a:r>
            <a:r>
              <a:rPr lang="en" altLang="zh-CN" sz="2000" dirty="0" err="1">
                <a:solidFill>
                  <a:srgbClr val="404040"/>
                </a:solidFill>
                <a:latin typeface="PingFang SC" panose="020B0400000000000000" pitchFamily="34" charset="-122"/>
                <a:ea typeface="PingFang SC" panose="020B0400000000000000" pitchFamily="34" charset="-122"/>
              </a:rPr>
              <a:t>glibc</a:t>
            </a:r>
            <a:r>
              <a:rPr lang="zh-CN" altLang="en-US" sz="2000" dirty="0">
                <a:solidFill>
                  <a:srgbClr val="404040"/>
                </a:solidFill>
                <a:latin typeface="PingFang SC" panose="020B0400000000000000" pitchFamily="34" charset="-122"/>
                <a:ea typeface="PingFang SC" panose="020B0400000000000000" pitchFamily="34" charset="-122"/>
              </a:rPr>
              <a:t>的地方就能运行</a:t>
            </a:r>
          </a:p>
        </p:txBody>
      </p:sp>
      <p:sp>
        <p:nvSpPr>
          <p:cNvPr id="15" name="矩形 14">
            <a:extLst>
              <a:ext uri="{FF2B5EF4-FFF2-40B4-BE49-F238E27FC236}">
                <a16:creationId xmlns:a16="http://schemas.microsoft.com/office/drawing/2014/main" id="{A88CEAB4-E71E-E544-B445-9F695D5D9D6D}"/>
              </a:ext>
            </a:extLst>
          </p:cNvPr>
          <p:cNvSpPr/>
          <p:nvPr/>
        </p:nvSpPr>
        <p:spPr>
          <a:xfrm>
            <a:off x="920197" y="3258434"/>
            <a:ext cx="4121641" cy="400110"/>
          </a:xfrm>
          <a:prstGeom prst="rect">
            <a:avLst/>
          </a:prstGeom>
        </p:spPr>
        <p:txBody>
          <a:bodyPr wrap="non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并发性好，内存占用低，性能好</a:t>
            </a:r>
          </a:p>
        </p:txBody>
      </p:sp>
    </p:spTree>
    <p:extLst>
      <p:ext uri="{BB962C8B-B14F-4D97-AF65-F5344CB8AC3E}">
        <p14:creationId xmlns:p14="http://schemas.microsoft.com/office/powerpoint/2010/main" val="2667762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Image</a:t>
            </a:r>
            <a:r>
              <a:rPr kumimoji="1" lang="zh-CN" altLang="en-US" cap="none" dirty="0">
                <a:latin typeface="PingFang SC" panose="020B0400000000000000" pitchFamily="34" charset="-122"/>
                <a:ea typeface="PingFang SC" panose="020B0400000000000000" pitchFamily="34" charset="-122"/>
              </a:rPr>
              <a:t>镜像</a:t>
            </a:r>
          </a:p>
        </p:txBody>
      </p:sp>
      <p:sp>
        <p:nvSpPr>
          <p:cNvPr id="14" name="矩形 13">
            <a:extLst>
              <a:ext uri="{FF2B5EF4-FFF2-40B4-BE49-F238E27FC236}">
                <a16:creationId xmlns:a16="http://schemas.microsoft.com/office/drawing/2014/main" id="{805B0C5C-1C83-6A40-BA5E-5CDB53D48220}"/>
              </a:ext>
            </a:extLst>
          </p:cNvPr>
          <p:cNvSpPr/>
          <p:nvPr/>
        </p:nvSpPr>
        <p:spPr>
          <a:xfrm>
            <a:off x="1792812" y="4868899"/>
            <a:ext cx="8368330"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镜像（</a:t>
            </a:r>
            <a:r>
              <a:rPr lang="en" altLang="zh-CN" sz="2000" dirty="0">
                <a:solidFill>
                  <a:srgbClr val="404040"/>
                </a:solidFill>
                <a:latin typeface="PingFang SC" panose="020B0400000000000000" pitchFamily="34" charset="-122"/>
                <a:ea typeface="PingFang SC" panose="020B0400000000000000" pitchFamily="34" charset="-122"/>
              </a:rPr>
              <a:t>Image</a:t>
            </a:r>
            <a:r>
              <a:rPr lang="zh-CN" altLang="en" sz="2000" dirty="0">
                <a:solidFill>
                  <a:srgbClr val="404040"/>
                </a:solidFill>
                <a:latin typeface="PingFang SC" panose="020B0400000000000000" pitchFamily="34" charset="-122"/>
                <a:ea typeface="PingFang SC" panose="020B0400000000000000" pitchFamily="34" charset="-122"/>
              </a:rPr>
              <a:t>）</a:t>
            </a:r>
            <a:r>
              <a:rPr lang="zh-CN" altLang="en-US" sz="2000" dirty="0">
                <a:solidFill>
                  <a:srgbClr val="404040"/>
                </a:solidFill>
                <a:latin typeface="PingFang SC" panose="020B0400000000000000" pitchFamily="34" charset="-122"/>
                <a:ea typeface="PingFang SC" panose="020B0400000000000000" pitchFamily="34" charset="-122"/>
              </a:rPr>
              <a:t>就是一堆只读层（</a:t>
            </a:r>
            <a:r>
              <a:rPr lang="en" altLang="zh-CN" sz="2000" dirty="0">
                <a:solidFill>
                  <a:srgbClr val="404040"/>
                </a:solidFill>
                <a:latin typeface="PingFang SC" panose="020B0400000000000000" pitchFamily="34" charset="-122"/>
                <a:ea typeface="PingFang SC" panose="020B0400000000000000" pitchFamily="34" charset="-122"/>
              </a:rPr>
              <a:t>read-only layer</a:t>
            </a:r>
            <a:r>
              <a:rPr lang="zh-CN" altLang="en" sz="2000" dirty="0">
                <a:solidFill>
                  <a:srgbClr val="404040"/>
                </a:solidFill>
                <a:latin typeface="PingFang SC" panose="020B0400000000000000" pitchFamily="34" charset="-122"/>
                <a:ea typeface="PingFang SC" panose="020B0400000000000000" pitchFamily="34" charset="-122"/>
              </a:rPr>
              <a:t>）</a:t>
            </a:r>
            <a:r>
              <a:rPr lang="zh-CN" altLang="en-US" sz="2000" dirty="0">
                <a:solidFill>
                  <a:srgbClr val="404040"/>
                </a:solidFill>
                <a:latin typeface="PingFang SC" panose="020B0400000000000000" pitchFamily="34" charset="-122"/>
                <a:ea typeface="PingFang SC" panose="020B0400000000000000" pitchFamily="34" charset="-122"/>
              </a:rPr>
              <a:t>的统一视角</a:t>
            </a:r>
          </a:p>
        </p:txBody>
      </p:sp>
      <p:pic>
        <p:nvPicPr>
          <p:cNvPr id="3" name="图片 2">
            <a:extLst>
              <a:ext uri="{FF2B5EF4-FFF2-40B4-BE49-F238E27FC236}">
                <a16:creationId xmlns:a16="http://schemas.microsoft.com/office/drawing/2014/main" id="{7DCE2502-F438-8B45-9F06-52F0D73BFAB2}"/>
              </a:ext>
            </a:extLst>
          </p:cNvPr>
          <p:cNvPicPr>
            <a:picLocks noChangeAspect="1"/>
          </p:cNvPicPr>
          <p:nvPr/>
        </p:nvPicPr>
        <p:blipFill>
          <a:blip r:embed="rId3"/>
          <a:stretch>
            <a:fillRect/>
          </a:stretch>
        </p:blipFill>
        <p:spPr>
          <a:xfrm>
            <a:off x="1792812" y="1348126"/>
            <a:ext cx="7744380" cy="2308421"/>
          </a:xfrm>
          <a:prstGeom prst="rect">
            <a:avLst/>
          </a:prstGeom>
        </p:spPr>
      </p:pic>
      <p:sp>
        <p:nvSpPr>
          <p:cNvPr id="9" name="矩形 8">
            <a:extLst>
              <a:ext uri="{FF2B5EF4-FFF2-40B4-BE49-F238E27FC236}">
                <a16:creationId xmlns:a16="http://schemas.microsoft.com/office/drawing/2014/main" id="{442D5B82-089A-464F-B27D-FFBAC29FFBE8}"/>
              </a:ext>
            </a:extLst>
          </p:cNvPr>
          <p:cNvSpPr/>
          <p:nvPr/>
        </p:nvSpPr>
        <p:spPr>
          <a:xfrm>
            <a:off x="1792812" y="5507110"/>
            <a:ext cx="8368330" cy="400110"/>
          </a:xfrm>
          <a:prstGeom prst="rect">
            <a:avLst/>
          </a:prstGeom>
        </p:spPr>
        <p:txBody>
          <a:bodyPr wrap="square">
            <a:spAutoFit/>
          </a:bodyPr>
          <a:lstStyle/>
          <a:p>
            <a:pPr marL="342900" indent="-342900">
              <a:buFont typeface="Arial" panose="020B0604020202020204" pitchFamily="34" charset="0"/>
              <a:buChar char="•"/>
            </a:pPr>
            <a:r>
              <a:rPr lang="en-US" altLang="zh-CN" sz="2000" dirty="0">
                <a:solidFill>
                  <a:srgbClr val="404040"/>
                </a:solidFill>
                <a:latin typeface="PingFang SC" panose="020B0400000000000000" pitchFamily="34" charset="-122"/>
                <a:ea typeface="PingFang SC" panose="020B0400000000000000" pitchFamily="34" charset="-122"/>
              </a:rPr>
              <a:t>union file system</a:t>
            </a:r>
            <a:r>
              <a:rPr lang="zh-CN" altLang="en-US" sz="2000" dirty="0">
                <a:solidFill>
                  <a:srgbClr val="404040"/>
                </a:solidFill>
                <a:latin typeface="PingFang SC" panose="020B0400000000000000" pitchFamily="34" charset="-122"/>
                <a:ea typeface="PingFang SC" panose="020B0400000000000000" pitchFamily="34" charset="-122"/>
              </a:rPr>
              <a:t>技术</a:t>
            </a:r>
          </a:p>
        </p:txBody>
      </p:sp>
    </p:spTree>
    <p:extLst>
      <p:ext uri="{BB962C8B-B14F-4D97-AF65-F5344CB8AC3E}">
        <p14:creationId xmlns:p14="http://schemas.microsoft.com/office/powerpoint/2010/main" val="920239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Container</a:t>
            </a:r>
            <a:r>
              <a:rPr kumimoji="1" lang="zh-CN" altLang="en-US" cap="none" dirty="0">
                <a:latin typeface="PingFang SC" panose="020B0400000000000000" pitchFamily="34" charset="-122"/>
                <a:ea typeface="PingFang SC" panose="020B0400000000000000" pitchFamily="34" charset="-122"/>
              </a:rPr>
              <a:t>容器</a:t>
            </a:r>
          </a:p>
        </p:txBody>
      </p:sp>
      <p:sp>
        <p:nvSpPr>
          <p:cNvPr id="14" name="矩形 13">
            <a:extLst>
              <a:ext uri="{FF2B5EF4-FFF2-40B4-BE49-F238E27FC236}">
                <a16:creationId xmlns:a16="http://schemas.microsoft.com/office/drawing/2014/main" id="{805B0C5C-1C83-6A40-BA5E-5CDB53D48220}"/>
              </a:ext>
            </a:extLst>
          </p:cNvPr>
          <p:cNvSpPr/>
          <p:nvPr/>
        </p:nvSpPr>
        <p:spPr>
          <a:xfrm>
            <a:off x="1792812" y="4868899"/>
            <a:ext cx="8368330" cy="707886"/>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容器 </a:t>
            </a:r>
            <a:r>
              <a:rPr lang="en-US" altLang="zh-CN" sz="2000" dirty="0">
                <a:solidFill>
                  <a:srgbClr val="404040"/>
                </a:solidFill>
                <a:latin typeface="PingFang SC" panose="020B0400000000000000" pitchFamily="34" charset="-122"/>
                <a:ea typeface="PingFang SC" panose="020B0400000000000000" pitchFamily="34" charset="-122"/>
              </a:rPr>
              <a:t>(</a:t>
            </a:r>
            <a:r>
              <a:rPr lang="en" altLang="zh-CN" sz="2000" dirty="0">
                <a:solidFill>
                  <a:srgbClr val="404040"/>
                </a:solidFill>
                <a:latin typeface="PingFang SC" panose="020B0400000000000000" pitchFamily="34" charset="-122"/>
                <a:ea typeface="PingFang SC" panose="020B0400000000000000" pitchFamily="34" charset="-122"/>
              </a:rPr>
              <a:t>container) </a:t>
            </a:r>
            <a:r>
              <a:rPr lang="zh-CN" altLang="en-US" sz="2000" dirty="0">
                <a:solidFill>
                  <a:srgbClr val="404040"/>
                </a:solidFill>
                <a:latin typeface="PingFang SC" panose="020B0400000000000000" pitchFamily="34" charset="-122"/>
                <a:ea typeface="PingFang SC" panose="020B0400000000000000" pitchFamily="34" charset="-122"/>
              </a:rPr>
              <a:t>也是一堆层的统一视角，区别在于容器的最上面那一层是可读可写的。</a:t>
            </a:r>
          </a:p>
        </p:txBody>
      </p:sp>
      <p:sp>
        <p:nvSpPr>
          <p:cNvPr id="9" name="矩形 8">
            <a:extLst>
              <a:ext uri="{FF2B5EF4-FFF2-40B4-BE49-F238E27FC236}">
                <a16:creationId xmlns:a16="http://schemas.microsoft.com/office/drawing/2014/main" id="{442D5B82-089A-464F-B27D-FFBAC29FFBE8}"/>
              </a:ext>
            </a:extLst>
          </p:cNvPr>
          <p:cNvSpPr/>
          <p:nvPr/>
        </p:nvSpPr>
        <p:spPr>
          <a:xfrm>
            <a:off x="1792812" y="5636348"/>
            <a:ext cx="8368330" cy="400110"/>
          </a:xfrm>
          <a:prstGeom prst="rect">
            <a:avLst/>
          </a:prstGeom>
        </p:spPr>
        <p:txBody>
          <a:bodyPr wrap="square">
            <a:spAutoFit/>
          </a:bodyPr>
          <a:lstStyle/>
          <a:p>
            <a:pPr marL="342900" indent="-342900">
              <a:buFont typeface="Arial" panose="020B0604020202020204" pitchFamily="34" charset="0"/>
              <a:buChar char="•"/>
            </a:pPr>
            <a:r>
              <a:rPr lang="zh-CN" altLang="en-US" sz="2000" dirty="0">
                <a:solidFill>
                  <a:srgbClr val="404040"/>
                </a:solidFill>
                <a:latin typeface="PingFang SC" panose="020B0400000000000000" pitchFamily="34" charset="-122"/>
                <a:ea typeface="PingFang SC" panose="020B0400000000000000" pitchFamily="34" charset="-122"/>
              </a:rPr>
              <a:t>未运行的容器 </a:t>
            </a:r>
            <a:r>
              <a:rPr lang="en-US" altLang="zh-CN" sz="2000" dirty="0">
                <a:solidFill>
                  <a:srgbClr val="404040"/>
                </a:solidFill>
                <a:latin typeface="PingFang SC" panose="020B0400000000000000" pitchFamily="34" charset="-122"/>
                <a:ea typeface="PingFang SC" panose="020B0400000000000000" pitchFamily="34" charset="-122"/>
              </a:rPr>
              <a:t>= </a:t>
            </a:r>
            <a:r>
              <a:rPr lang="zh-CN" altLang="en-US" sz="2000" dirty="0">
                <a:solidFill>
                  <a:srgbClr val="404040"/>
                </a:solidFill>
                <a:latin typeface="PingFang SC" panose="020B0400000000000000" pitchFamily="34" charset="-122"/>
                <a:ea typeface="PingFang SC" panose="020B0400000000000000" pitchFamily="34" charset="-122"/>
              </a:rPr>
              <a:t>镜像 </a:t>
            </a:r>
            <a:r>
              <a:rPr lang="en-US" altLang="zh-CN" sz="2000" dirty="0">
                <a:solidFill>
                  <a:srgbClr val="404040"/>
                </a:solidFill>
                <a:latin typeface="PingFang SC" panose="020B0400000000000000" pitchFamily="34" charset="-122"/>
                <a:ea typeface="PingFang SC" panose="020B0400000000000000" pitchFamily="34" charset="-122"/>
              </a:rPr>
              <a:t>+ </a:t>
            </a:r>
            <a:r>
              <a:rPr lang="zh-CN" altLang="en-US" sz="2000" dirty="0">
                <a:solidFill>
                  <a:srgbClr val="404040"/>
                </a:solidFill>
                <a:latin typeface="PingFang SC" panose="020B0400000000000000" pitchFamily="34" charset="-122"/>
                <a:ea typeface="PingFang SC" panose="020B0400000000000000" pitchFamily="34" charset="-122"/>
              </a:rPr>
              <a:t>读写层</a:t>
            </a:r>
          </a:p>
        </p:txBody>
      </p:sp>
      <p:pic>
        <p:nvPicPr>
          <p:cNvPr id="4" name="图片 3">
            <a:extLst>
              <a:ext uri="{FF2B5EF4-FFF2-40B4-BE49-F238E27FC236}">
                <a16:creationId xmlns:a16="http://schemas.microsoft.com/office/drawing/2014/main" id="{73E848DA-B458-5A42-8ED8-578B6D82A45D}"/>
              </a:ext>
            </a:extLst>
          </p:cNvPr>
          <p:cNvPicPr>
            <a:picLocks noChangeAspect="1"/>
          </p:cNvPicPr>
          <p:nvPr/>
        </p:nvPicPr>
        <p:blipFill>
          <a:blip r:embed="rId3"/>
          <a:stretch>
            <a:fillRect/>
          </a:stretch>
        </p:blipFill>
        <p:spPr>
          <a:xfrm>
            <a:off x="2032215" y="1681458"/>
            <a:ext cx="8070707" cy="2160466"/>
          </a:xfrm>
          <a:prstGeom prst="rect">
            <a:avLst/>
          </a:prstGeom>
        </p:spPr>
      </p:pic>
    </p:spTree>
    <p:extLst>
      <p:ext uri="{BB962C8B-B14F-4D97-AF65-F5344CB8AC3E}">
        <p14:creationId xmlns:p14="http://schemas.microsoft.com/office/powerpoint/2010/main" val="3817638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Running Container</a:t>
            </a:r>
          </a:p>
        </p:txBody>
      </p:sp>
      <p:pic>
        <p:nvPicPr>
          <p:cNvPr id="3" name="图片 2">
            <a:extLst>
              <a:ext uri="{FF2B5EF4-FFF2-40B4-BE49-F238E27FC236}">
                <a16:creationId xmlns:a16="http://schemas.microsoft.com/office/drawing/2014/main" id="{0F546B06-497D-5142-8417-51EE17551804}"/>
              </a:ext>
            </a:extLst>
          </p:cNvPr>
          <p:cNvPicPr>
            <a:picLocks noChangeAspect="1"/>
          </p:cNvPicPr>
          <p:nvPr/>
        </p:nvPicPr>
        <p:blipFill>
          <a:blip r:embed="rId3"/>
          <a:stretch>
            <a:fillRect/>
          </a:stretch>
        </p:blipFill>
        <p:spPr>
          <a:xfrm>
            <a:off x="2537638" y="1610163"/>
            <a:ext cx="6858128" cy="2183134"/>
          </a:xfrm>
          <a:prstGeom prst="rect">
            <a:avLst/>
          </a:prstGeom>
        </p:spPr>
      </p:pic>
      <p:pic>
        <p:nvPicPr>
          <p:cNvPr id="5" name="图片 4">
            <a:extLst>
              <a:ext uri="{FF2B5EF4-FFF2-40B4-BE49-F238E27FC236}">
                <a16:creationId xmlns:a16="http://schemas.microsoft.com/office/drawing/2014/main" id="{12D9F353-EEE8-F84B-AF2B-DEEDEE1E62CB}"/>
              </a:ext>
            </a:extLst>
          </p:cNvPr>
          <p:cNvPicPr>
            <a:picLocks noChangeAspect="1"/>
          </p:cNvPicPr>
          <p:nvPr/>
        </p:nvPicPr>
        <p:blipFill>
          <a:blip r:embed="rId4"/>
          <a:stretch>
            <a:fillRect/>
          </a:stretch>
        </p:blipFill>
        <p:spPr>
          <a:xfrm>
            <a:off x="2537638" y="4166026"/>
            <a:ext cx="6415526" cy="2309589"/>
          </a:xfrm>
          <a:prstGeom prst="rect">
            <a:avLst/>
          </a:prstGeom>
        </p:spPr>
      </p:pic>
    </p:spTree>
    <p:extLst>
      <p:ext uri="{BB962C8B-B14F-4D97-AF65-F5344CB8AC3E}">
        <p14:creationId xmlns:p14="http://schemas.microsoft.com/office/powerpoint/2010/main" val="2150898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a:latin typeface="PingFang SC" panose="020B0400000000000000" pitchFamily="34" charset="-122"/>
                <a:ea typeface="PingFang SC" panose="020B0400000000000000" pitchFamily="34" charset="-122"/>
              </a:rPr>
              <a:t>Docker</a:t>
            </a:r>
            <a:r>
              <a:rPr kumimoji="1" lang="zh-CN" altLang="en-US" cap="none" dirty="0">
                <a:latin typeface="PingFang SC" panose="020B0400000000000000" pitchFamily="34" charset="-122"/>
                <a:ea typeface="PingFang SC" panose="020B0400000000000000" pitchFamily="34" charset="-122"/>
              </a:rPr>
              <a:t>架构</a:t>
            </a:r>
            <a:endParaRPr kumimoji="1" lang="en-US" altLang="zh-CN" cap="none" dirty="0">
              <a:latin typeface="PingFang SC" panose="020B0400000000000000" pitchFamily="34" charset="-122"/>
              <a:ea typeface="PingFang SC" panose="020B0400000000000000" pitchFamily="34" charset="-122"/>
            </a:endParaRPr>
          </a:p>
        </p:txBody>
      </p:sp>
      <p:pic>
        <p:nvPicPr>
          <p:cNvPr id="3" name="图片 2">
            <a:extLst>
              <a:ext uri="{FF2B5EF4-FFF2-40B4-BE49-F238E27FC236}">
                <a16:creationId xmlns:a16="http://schemas.microsoft.com/office/drawing/2014/main" id="{2B4E1B8E-4EF0-174E-9306-AC4CE37A0973}"/>
              </a:ext>
            </a:extLst>
          </p:cNvPr>
          <p:cNvPicPr>
            <a:picLocks noChangeAspect="1"/>
          </p:cNvPicPr>
          <p:nvPr/>
        </p:nvPicPr>
        <p:blipFill>
          <a:blip r:embed="rId3"/>
          <a:stretch>
            <a:fillRect/>
          </a:stretch>
        </p:blipFill>
        <p:spPr>
          <a:xfrm>
            <a:off x="1711674" y="1671661"/>
            <a:ext cx="9228648" cy="4803954"/>
          </a:xfrm>
          <a:prstGeom prst="rect">
            <a:avLst/>
          </a:prstGeom>
        </p:spPr>
      </p:pic>
    </p:spTree>
    <p:extLst>
      <p:ext uri="{BB962C8B-B14F-4D97-AF65-F5344CB8AC3E}">
        <p14:creationId xmlns:p14="http://schemas.microsoft.com/office/powerpoint/2010/main" val="3907496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04309-96A5-8747-BCFB-D32C0F86CA87}"/>
              </a:ext>
            </a:extLst>
          </p:cNvPr>
          <p:cNvSpPr>
            <a:spLocks noGrp="1"/>
          </p:cNvSpPr>
          <p:nvPr>
            <p:ph type="title"/>
          </p:nvPr>
        </p:nvSpPr>
        <p:spPr/>
        <p:txBody>
          <a:bodyPr/>
          <a:lstStyle/>
          <a:p>
            <a:r>
              <a:rPr kumimoji="1" lang="en-US" altLang="zh-CN" cap="none" dirty="0" err="1">
                <a:latin typeface="PingFang SC" panose="020B0400000000000000" pitchFamily="34" charset="-122"/>
                <a:ea typeface="PingFang SC" panose="020B0400000000000000" pitchFamily="34" charset="-122"/>
              </a:rPr>
              <a:t>Dockerfile</a:t>
            </a:r>
            <a:endParaRPr kumimoji="1" lang="en-US" altLang="zh-CN" cap="none" dirty="0">
              <a:latin typeface="PingFang SC" panose="020B0400000000000000" pitchFamily="34" charset="-122"/>
              <a:ea typeface="PingFang SC" panose="020B0400000000000000" pitchFamily="34" charset="-122"/>
            </a:endParaRPr>
          </a:p>
        </p:txBody>
      </p:sp>
      <p:pic>
        <p:nvPicPr>
          <p:cNvPr id="4" name="图片 3">
            <a:extLst>
              <a:ext uri="{FF2B5EF4-FFF2-40B4-BE49-F238E27FC236}">
                <a16:creationId xmlns:a16="http://schemas.microsoft.com/office/drawing/2014/main" id="{A49E14BB-0E41-CD4F-82B2-CFEE289FA0FA}"/>
              </a:ext>
            </a:extLst>
          </p:cNvPr>
          <p:cNvPicPr>
            <a:picLocks noChangeAspect="1"/>
          </p:cNvPicPr>
          <p:nvPr/>
        </p:nvPicPr>
        <p:blipFill>
          <a:blip r:embed="rId3"/>
          <a:stretch>
            <a:fillRect/>
          </a:stretch>
        </p:blipFill>
        <p:spPr>
          <a:xfrm>
            <a:off x="1951630" y="1497841"/>
            <a:ext cx="8631012" cy="4854944"/>
          </a:xfrm>
          <a:prstGeom prst="rect">
            <a:avLst/>
          </a:prstGeom>
        </p:spPr>
      </p:pic>
    </p:spTree>
    <p:extLst>
      <p:ext uri="{BB962C8B-B14F-4D97-AF65-F5344CB8AC3E}">
        <p14:creationId xmlns:p14="http://schemas.microsoft.com/office/powerpoint/2010/main" val="1085037008"/>
      </p:ext>
    </p:extLst>
  </p:cSld>
  <p:clrMapOvr>
    <a:masterClrMapping/>
  </p:clrMapOvr>
</p:sld>
</file>

<file path=ppt/theme/theme1.xml><?xml version="1.0" encoding="utf-8"?>
<a:theme xmlns:a="http://schemas.openxmlformats.org/drawingml/2006/main" name="徽章">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徽章</Template>
  <TotalTime>2692</TotalTime>
  <Words>1722</Words>
  <Application>Microsoft Macintosh PowerPoint</Application>
  <PresentationFormat>宽屏</PresentationFormat>
  <Paragraphs>76</Paragraphs>
  <Slides>11</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-apple-system</vt:lpstr>
      <vt:lpstr>等线</vt:lpstr>
      <vt:lpstr>PingFang SC</vt:lpstr>
      <vt:lpstr>Arial</vt:lpstr>
      <vt:lpstr>Gill Sans MT</vt:lpstr>
      <vt:lpstr>Impact</vt:lpstr>
      <vt:lpstr>徽章</vt:lpstr>
      <vt:lpstr>Docker</vt:lpstr>
      <vt:lpstr>容器和虚拟机</vt:lpstr>
      <vt:lpstr>Docker和Google</vt:lpstr>
      <vt:lpstr>Docker和Go</vt:lpstr>
      <vt:lpstr>Image镜像</vt:lpstr>
      <vt:lpstr>Container容器</vt:lpstr>
      <vt:lpstr>Running Container</vt:lpstr>
      <vt:lpstr>Docker架构</vt:lpstr>
      <vt:lpstr>Dockerfile</vt:lpstr>
      <vt:lpstr>Docker-compose</vt:lpstr>
      <vt:lpstr>portainer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Docker</dc:title>
  <dc:creator>tsevc</dc:creator>
  <cp:lastModifiedBy>tsevc</cp:lastModifiedBy>
  <cp:revision>18</cp:revision>
  <dcterms:created xsi:type="dcterms:W3CDTF">2019-08-28T11:50:32Z</dcterms:created>
  <dcterms:modified xsi:type="dcterms:W3CDTF">2019-08-30T08:43:10Z</dcterms:modified>
</cp:coreProperties>
</file>